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2"/>
  </p:notesMasterIdLst>
  <p:sldIdLst>
    <p:sldId id="260" r:id="rId2"/>
    <p:sldId id="261" r:id="rId3"/>
    <p:sldId id="281" r:id="rId4"/>
    <p:sldId id="262" r:id="rId5"/>
    <p:sldId id="282" r:id="rId6"/>
    <p:sldId id="263" r:id="rId7"/>
    <p:sldId id="283" r:id="rId8"/>
    <p:sldId id="259" r:id="rId9"/>
    <p:sldId id="264" r:id="rId10"/>
    <p:sldId id="285" r:id="rId11"/>
    <p:sldId id="265" r:id="rId12"/>
    <p:sldId id="278" r:id="rId13"/>
    <p:sldId id="266" r:id="rId14"/>
    <p:sldId id="257" r:id="rId15"/>
    <p:sldId id="267" r:id="rId16"/>
    <p:sldId id="286" r:id="rId17"/>
    <p:sldId id="268" r:id="rId18"/>
    <p:sldId id="276" r:id="rId19"/>
    <p:sldId id="269" r:id="rId20"/>
    <p:sldId id="258" r:id="rId21"/>
    <p:sldId id="270" r:id="rId22"/>
    <p:sldId id="277" r:id="rId23"/>
    <p:sldId id="271" r:id="rId24"/>
    <p:sldId id="287" r:id="rId25"/>
    <p:sldId id="279" r:id="rId26"/>
    <p:sldId id="274" r:id="rId27"/>
    <p:sldId id="288" r:id="rId28"/>
    <p:sldId id="280" r:id="rId29"/>
    <p:sldId id="272" r:id="rId30"/>
    <p:sldId id="273" r:id="rId31"/>
  </p:sldIdLst>
  <p:sldSz cx="30275213" cy="2138362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6D24"/>
    <a:srgbClr val="68A0F4"/>
    <a:srgbClr val="688B63"/>
    <a:srgbClr val="D47FD4"/>
    <a:srgbClr val="FADC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3899" autoAdjust="0"/>
  </p:normalViewPr>
  <p:slideViewPr>
    <p:cSldViewPr snapToGrid="0">
      <p:cViewPr varScale="1">
        <p:scale>
          <a:sx n="23" d="100"/>
          <a:sy n="23" d="100"/>
        </p:scale>
        <p:origin x="82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09DD5E-8848-42E0-BC01-433EAFE44C17}" type="datetimeFigureOut">
              <a:rPr lang="en-GB" smtClean="0"/>
              <a:t>28/01/2017</a:t>
            </a:fld>
            <a:endParaRPr lang="en-GB"/>
          </a:p>
        </p:txBody>
      </p:sp>
      <p:sp>
        <p:nvSpPr>
          <p:cNvPr id="4" name="Slide Image Placeholder 3"/>
          <p:cNvSpPr>
            <a:spLocks noGrp="1" noRot="1" noChangeAspect="1"/>
          </p:cNvSpPr>
          <p:nvPr>
            <p:ph type="sldImg" idx="2"/>
          </p:nvPr>
        </p:nvSpPr>
        <p:spPr>
          <a:xfrm>
            <a:off x="1244600" y="1143000"/>
            <a:ext cx="4368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0CB467-BB1F-45ED-9E43-51340D84C0CC}" type="slidenum">
              <a:rPr lang="en-GB" smtClean="0"/>
              <a:t>‹#›</a:t>
            </a:fld>
            <a:endParaRPr lang="en-GB"/>
          </a:p>
        </p:txBody>
      </p:sp>
    </p:spTree>
    <p:extLst>
      <p:ext uri="{BB962C8B-B14F-4D97-AF65-F5344CB8AC3E}">
        <p14:creationId xmlns:p14="http://schemas.microsoft.com/office/powerpoint/2010/main" val="1435700259"/>
      </p:ext>
    </p:extLst>
  </p:cSld>
  <p:clrMap bg1="lt1" tx1="dk1" bg2="lt2" tx2="dk2" accent1="accent1" accent2="accent2" accent3="accent3" accent4="accent4" accent5="accent5" accent6="accent6" hlink="hlink" folHlink="folHlink"/>
  <p:notesStyle>
    <a:lvl1pPr marL="0" algn="l" defTabSz="2479578" rtl="0" eaLnBrk="1" latinLnBrk="0" hangingPunct="1">
      <a:defRPr sz="3254" kern="1200">
        <a:solidFill>
          <a:schemeClr val="tx1"/>
        </a:solidFill>
        <a:latin typeface="+mn-lt"/>
        <a:ea typeface="+mn-ea"/>
        <a:cs typeface="+mn-cs"/>
      </a:defRPr>
    </a:lvl1pPr>
    <a:lvl2pPr marL="1239789" algn="l" defTabSz="2479578" rtl="0" eaLnBrk="1" latinLnBrk="0" hangingPunct="1">
      <a:defRPr sz="3254" kern="1200">
        <a:solidFill>
          <a:schemeClr val="tx1"/>
        </a:solidFill>
        <a:latin typeface="+mn-lt"/>
        <a:ea typeface="+mn-ea"/>
        <a:cs typeface="+mn-cs"/>
      </a:defRPr>
    </a:lvl2pPr>
    <a:lvl3pPr marL="2479578" algn="l" defTabSz="2479578" rtl="0" eaLnBrk="1" latinLnBrk="0" hangingPunct="1">
      <a:defRPr sz="3254" kern="1200">
        <a:solidFill>
          <a:schemeClr val="tx1"/>
        </a:solidFill>
        <a:latin typeface="+mn-lt"/>
        <a:ea typeface="+mn-ea"/>
        <a:cs typeface="+mn-cs"/>
      </a:defRPr>
    </a:lvl3pPr>
    <a:lvl4pPr marL="3719368" algn="l" defTabSz="2479578" rtl="0" eaLnBrk="1" latinLnBrk="0" hangingPunct="1">
      <a:defRPr sz="3254" kern="1200">
        <a:solidFill>
          <a:schemeClr val="tx1"/>
        </a:solidFill>
        <a:latin typeface="+mn-lt"/>
        <a:ea typeface="+mn-ea"/>
        <a:cs typeface="+mn-cs"/>
      </a:defRPr>
    </a:lvl4pPr>
    <a:lvl5pPr marL="4959157" algn="l" defTabSz="2479578" rtl="0" eaLnBrk="1" latinLnBrk="0" hangingPunct="1">
      <a:defRPr sz="3254" kern="1200">
        <a:solidFill>
          <a:schemeClr val="tx1"/>
        </a:solidFill>
        <a:latin typeface="+mn-lt"/>
        <a:ea typeface="+mn-ea"/>
        <a:cs typeface="+mn-cs"/>
      </a:defRPr>
    </a:lvl5pPr>
    <a:lvl6pPr marL="6198946" algn="l" defTabSz="2479578" rtl="0" eaLnBrk="1" latinLnBrk="0" hangingPunct="1">
      <a:defRPr sz="3254" kern="1200">
        <a:solidFill>
          <a:schemeClr val="tx1"/>
        </a:solidFill>
        <a:latin typeface="+mn-lt"/>
        <a:ea typeface="+mn-ea"/>
        <a:cs typeface="+mn-cs"/>
      </a:defRPr>
    </a:lvl6pPr>
    <a:lvl7pPr marL="7438735" algn="l" defTabSz="2479578" rtl="0" eaLnBrk="1" latinLnBrk="0" hangingPunct="1">
      <a:defRPr sz="3254" kern="1200">
        <a:solidFill>
          <a:schemeClr val="tx1"/>
        </a:solidFill>
        <a:latin typeface="+mn-lt"/>
        <a:ea typeface="+mn-ea"/>
        <a:cs typeface="+mn-cs"/>
      </a:defRPr>
    </a:lvl7pPr>
    <a:lvl8pPr marL="8678525" algn="l" defTabSz="2479578" rtl="0" eaLnBrk="1" latinLnBrk="0" hangingPunct="1">
      <a:defRPr sz="3254" kern="1200">
        <a:solidFill>
          <a:schemeClr val="tx1"/>
        </a:solidFill>
        <a:latin typeface="+mn-lt"/>
        <a:ea typeface="+mn-ea"/>
        <a:cs typeface="+mn-cs"/>
      </a:defRPr>
    </a:lvl8pPr>
    <a:lvl9pPr marL="9918314" algn="l" defTabSz="2479578" rtl="0" eaLnBrk="1" latinLnBrk="0" hangingPunct="1">
      <a:defRPr sz="325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0CB467-BB1F-45ED-9E43-51340D84C0CC}" type="slidenum">
              <a:rPr lang="en-GB" smtClean="0"/>
              <a:t>8</a:t>
            </a:fld>
            <a:endParaRPr lang="en-GB"/>
          </a:p>
        </p:txBody>
      </p:sp>
    </p:spTree>
    <p:extLst>
      <p:ext uri="{BB962C8B-B14F-4D97-AF65-F5344CB8AC3E}">
        <p14:creationId xmlns:p14="http://schemas.microsoft.com/office/powerpoint/2010/main" val="1989899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0CB467-BB1F-45ED-9E43-51340D84C0CC}" type="slidenum">
              <a:rPr lang="en-GB" smtClean="0"/>
              <a:t>12</a:t>
            </a:fld>
            <a:endParaRPr lang="en-GB"/>
          </a:p>
        </p:txBody>
      </p:sp>
    </p:spTree>
    <p:extLst>
      <p:ext uri="{BB962C8B-B14F-4D97-AF65-F5344CB8AC3E}">
        <p14:creationId xmlns:p14="http://schemas.microsoft.com/office/powerpoint/2010/main" val="771611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0CB467-BB1F-45ED-9E43-51340D84C0CC}" type="slidenum">
              <a:rPr lang="en-GB" smtClean="0"/>
              <a:t>14</a:t>
            </a:fld>
            <a:endParaRPr lang="en-GB"/>
          </a:p>
        </p:txBody>
      </p:sp>
    </p:spTree>
    <p:extLst>
      <p:ext uri="{BB962C8B-B14F-4D97-AF65-F5344CB8AC3E}">
        <p14:creationId xmlns:p14="http://schemas.microsoft.com/office/powerpoint/2010/main" val="4055522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0CB467-BB1F-45ED-9E43-51340D84C0CC}" type="slidenum">
              <a:rPr lang="en-GB" smtClean="0"/>
              <a:t>18</a:t>
            </a:fld>
            <a:endParaRPr lang="en-GB"/>
          </a:p>
        </p:txBody>
      </p:sp>
    </p:spTree>
    <p:extLst>
      <p:ext uri="{BB962C8B-B14F-4D97-AF65-F5344CB8AC3E}">
        <p14:creationId xmlns:p14="http://schemas.microsoft.com/office/powerpoint/2010/main" val="4254064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0CB467-BB1F-45ED-9E43-51340D84C0CC}" type="slidenum">
              <a:rPr lang="en-GB" smtClean="0"/>
              <a:t>20</a:t>
            </a:fld>
            <a:endParaRPr lang="en-GB"/>
          </a:p>
        </p:txBody>
      </p:sp>
    </p:spTree>
    <p:extLst>
      <p:ext uri="{BB962C8B-B14F-4D97-AF65-F5344CB8AC3E}">
        <p14:creationId xmlns:p14="http://schemas.microsoft.com/office/powerpoint/2010/main" val="3934626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0CB467-BB1F-45ED-9E43-51340D84C0CC}" type="slidenum">
              <a:rPr lang="en-GB" smtClean="0"/>
              <a:t>22</a:t>
            </a:fld>
            <a:endParaRPr lang="en-GB"/>
          </a:p>
        </p:txBody>
      </p:sp>
    </p:spTree>
    <p:extLst>
      <p:ext uri="{BB962C8B-B14F-4D97-AF65-F5344CB8AC3E}">
        <p14:creationId xmlns:p14="http://schemas.microsoft.com/office/powerpoint/2010/main" val="2691407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0CB467-BB1F-45ED-9E43-51340D84C0CC}" type="slidenum">
              <a:rPr lang="en-GB" smtClean="0"/>
              <a:t>25</a:t>
            </a:fld>
            <a:endParaRPr lang="en-GB"/>
          </a:p>
        </p:txBody>
      </p:sp>
    </p:spTree>
    <p:extLst>
      <p:ext uri="{BB962C8B-B14F-4D97-AF65-F5344CB8AC3E}">
        <p14:creationId xmlns:p14="http://schemas.microsoft.com/office/powerpoint/2010/main" val="2028193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0CB467-BB1F-45ED-9E43-51340D84C0CC}" type="slidenum">
              <a:rPr lang="en-GB" smtClean="0"/>
              <a:t>28</a:t>
            </a:fld>
            <a:endParaRPr lang="en-GB"/>
          </a:p>
        </p:txBody>
      </p:sp>
    </p:spTree>
    <p:extLst>
      <p:ext uri="{BB962C8B-B14F-4D97-AF65-F5344CB8AC3E}">
        <p14:creationId xmlns:p14="http://schemas.microsoft.com/office/powerpoint/2010/main" val="804441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3499590"/>
            <a:ext cx="25733931" cy="7444669"/>
          </a:xfrm>
        </p:spPr>
        <p:txBody>
          <a:bodyPr anchor="b"/>
          <a:lstStyle>
            <a:lvl1pPr algn="ctr">
              <a:defRPr sz="18709"/>
            </a:lvl1pPr>
          </a:lstStyle>
          <a:p>
            <a:r>
              <a:rPr lang="en-US"/>
              <a:t>Click to edit Master title style</a:t>
            </a:r>
            <a:endParaRPr lang="en-US" dirty="0"/>
          </a:p>
        </p:txBody>
      </p:sp>
      <p:sp>
        <p:nvSpPr>
          <p:cNvPr id="3" name="Subtitle 2"/>
          <p:cNvSpPr>
            <a:spLocks noGrp="1"/>
          </p:cNvSpPr>
          <p:nvPr>
            <p:ph type="subTitle" idx="1"/>
          </p:nvPr>
        </p:nvSpPr>
        <p:spPr>
          <a:xfrm>
            <a:off x="3784402" y="11231355"/>
            <a:ext cx="22706410" cy="5162758"/>
          </a:xfrm>
        </p:spPr>
        <p:txBody>
          <a:bodyPr/>
          <a:lstStyle>
            <a:lvl1pPr marL="0" indent="0" algn="ctr">
              <a:buNone/>
              <a:defRPr sz="7483"/>
            </a:lvl1pPr>
            <a:lvl2pPr marL="1425595" indent="0" algn="ctr">
              <a:buNone/>
              <a:defRPr sz="6236"/>
            </a:lvl2pPr>
            <a:lvl3pPr marL="2851191" indent="0" algn="ctr">
              <a:buNone/>
              <a:defRPr sz="5613"/>
            </a:lvl3pPr>
            <a:lvl4pPr marL="4276786" indent="0" algn="ctr">
              <a:buNone/>
              <a:defRPr sz="4989"/>
            </a:lvl4pPr>
            <a:lvl5pPr marL="5702381" indent="0" algn="ctr">
              <a:buNone/>
              <a:defRPr sz="4989"/>
            </a:lvl5pPr>
            <a:lvl6pPr marL="7127977" indent="0" algn="ctr">
              <a:buNone/>
              <a:defRPr sz="4989"/>
            </a:lvl6pPr>
            <a:lvl7pPr marL="8553572" indent="0" algn="ctr">
              <a:buNone/>
              <a:defRPr sz="4989"/>
            </a:lvl7pPr>
            <a:lvl8pPr marL="9979167" indent="0" algn="ctr">
              <a:buNone/>
              <a:defRPr sz="4989"/>
            </a:lvl8pPr>
            <a:lvl9pPr marL="11404763" indent="0" algn="ctr">
              <a:buNone/>
              <a:defRPr sz="498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64CD6F-4B1D-442E-9141-FC2013ECF59E}" type="datetimeFigureOut">
              <a:rPr lang="en-GB" smtClean="0"/>
              <a:t>28/01/2017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710DFD-DCE1-469C-B59B-BF3D56C252BC}" type="slidenum">
              <a:rPr lang="en-GB" smtClean="0"/>
              <a:t>‹#›</a:t>
            </a:fld>
            <a:endParaRPr lang="en-GB"/>
          </a:p>
        </p:txBody>
      </p:sp>
    </p:spTree>
    <p:extLst>
      <p:ext uri="{BB962C8B-B14F-4D97-AF65-F5344CB8AC3E}">
        <p14:creationId xmlns:p14="http://schemas.microsoft.com/office/powerpoint/2010/main" val="539707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64CD6F-4B1D-442E-9141-FC2013ECF59E}" type="datetimeFigureOut">
              <a:rPr lang="en-GB" smtClean="0"/>
              <a:t>28/01/2017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710DFD-DCE1-469C-B59B-BF3D56C252BC}" type="slidenum">
              <a:rPr lang="en-GB" smtClean="0"/>
              <a:t>‹#›</a:t>
            </a:fld>
            <a:endParaRPr lang="en-GB"/>
          </a:p>
        </p:txBody>
      </p:sp>
    </p:spTree>
    <p:extLst>
      <p:ext uri="{BB962C8B-B14F-4D97-AF65-F5344CB8AC3E}">
        <p14:creationId xmlns:p14="http://schemas.microsoft.com/office/powerpoint/2010/main" val="788279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1138480"/>
            <a:ext cx="6528093" cy="1812163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081423" y="1138480"/>
            <a:ext cx="19205838" cy="181216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64CD6F-4B1D-442E-9141-FC2013ECF59E}" type="datetimeFigureOut">
              <a:rPr lang="en-GB" smtClean="0"/>
              <a:t>28/01/2017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710DFD-DCE1-469C-B59B-BF3D56C252BC}" type="slidenum">
              <a:rPr lang="en-GB" smtClean="0"/>
              <a:t>‹#›</a:t>
            </a:fld>
            <a:endParaRPr lang="en-GB"/>
          </a:p>
        </p:txBody>
      </p:sp>
    </p:spTree>
    <p:extLst>
      <p:ext uri="{BB962C8B-B14F-4D97-AF65-F5344CB8AC3E}">
        <p14:creationId xmlns:p14="http://schemas.microsoft.com/office/powerpoint/2010/main" val="1697000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64CD6F-4B1D-442E-9141-FC2013ECF59E}" type="datetimeFigureOut">
              <a:rPr lang="en-GB" smtClean="0"/>
              <a:t>28/01/2017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710DFD-DCE1-469C-B59B-BF3D56C252BC}" type="slidenum">
              <a:rPr lang="en-GB" smtClean="0"/>
              <a:t>‹#›</a:t>
            </a:fld>
            <a:endParaRPr lang="en-GB"/>
          </a:p>
        </p:txBody>
      </p:sp>
    </p:spTree>
    <p:extLst>
      <p:ext uri="{BB962C8B-B14F-4D97-AF65-F5344CB8AC3E}">
        <p14:creationId xmlns:p14="http://schemas.microsoft.com/office/powerpoint/2010/main" val="3486228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5331063"/>
            <a:ext cx="26112371" cy="8894992"/>
          </a:xfrm>
        </p:spPr>
        <p:txBody>
          <a:bodyPr anchor="b"/>
          <a:lstStyle>
            <a:lvl1pPr>
              <a:defRPr sz="18709"/>
            </a:lvl1pPr>
          </a:lstStyle>
          <a:p>
            <a:r>
              <a:rPr lang="en-US"/>
              <a:t>Click to edit Master title style</a:t>
            </a:r>
            <a:endParaRPr lang="en-US" dirty="0"/>
          </a:p>
        </p:txBody>
      </p:sp>
      <p:sp>
        <p:nvSpPr>
          <p:cNvPr id="3" name="Text Placeholder 2"/>
          <p:cNvSpPr>
            <a:spLocks noGrp="1"/>
          </p:cNvSpPr>
          <p:nvPr>
            <p:ph type="body" idx="1"/>
          </p:nvPr>
        </p:nvSpPr>
        <p:spPr>
          <a:xfrm>
            <a:off x="2065654" y="14310205"/>
            <a:ext cx="26112371" cy="4677666"/>
          </a:xfrm>
        </p:spPr>
        <p:txBody>
          <a:bodyPr/>
          <a:lstStyle>
            <a:lvl1pPr marL="0" indent="0">
              <a:buNone/>
              <a:defRPr sz="7483">
                <a:solidFill>
                  <a:schemeClr val="tx1"/>
                </a:solidFill>
              </a:defRPr>
            </a:lvl1pPr>
            <a:lvl2pPr marL="1425595" indent="0">
              <a:buNone/>
              <a:defRPr sz="6236">
                <a:solidFill>
                  <a:schemeClr val="tx1">
                    <a:tint val="75000"/>
                  </a:schemeClr>
                </a:solidFill>
              </a:defRPr>
            </a:lvl2pPr>
            <a:lvl3pPr marL="2851191" indent="0">
              <a:buNone/>
              <a:defRPr sz="5613">
                <a:solidFill>
                  <a:schemeClr val="tx1">
                    <a:tint val="75000"/>
                  </a:schemeClr>
                </a:solidFill>
              </a:defRPr>
            </a:lvl3pPr>
            <a:lvl4pPr marL="4276786" indent="0">
              <a:buNone/>
              <a:defRPr sz="4989">
                <a:solidFill>
                  <a:schemeClr val="tx1">
                    <a:tint val="75000"/>
                  </a:schemeClr>
                </a:solidFill>
              </a:defRPr>
            </a:lvl4pPr>
            <a:lvl5pPr marL="5702381" indent="0">
              <a:buNone/>
              <a:defRPr sz="4989">
                <a:solidFill>
                  <a:schemeClr val="tx1">
                    <a:tint val="75000"/>
                  </a:schemeClr>
                </a:solidFill>
              </a:defRPr>
            </a:lvl5pPr>
            <a:lvl6pPr marL="7127977" indent="0">
              <a:buNone/>
              <a:defRPr sz="4989">
                <a:solidFill>
                  <a:schemeClr val="tx1">
                    <a:tint val="75000"/>
                  </a:schemeClr>
                </a:solidFill>
              </a:defRPr>
            </a:lvl6pPr>
            <a:lvl7pPr marL="8553572" indent="0">
              <a:buNone/>
              <a:defRPr sz="4989">
                <a:solidFill>
                  <a:schemeClr val="tx1">
                    <a:tint val="75000"/>
                  </a:schemeClr>
                </a:solidFill>
              </a:defRPr>
            </a:lvl7pPr>
            <a:lvl8pPr marL="9979167" indent="0">
              <a:buNone/>
              <a:defRPr sz="4989">
                <a:solidFill>
                  <a:schemeClr val="tx1">
                    <a:tint val="75000"/>
                  </a:schemeClr>
                </a:solidFill>
              </a:defRPr>
            </a:lvl8pPr>
            <a:lvl9pPr marL="11404763" indent="0">
              <a:buNone/>
              <a:defRPr sz="4989">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E64CD6F-4B1D-442E-9141-FC2013ECF59E}" type="datetimeFigureOut">
              <a:rPr lang="en-GB" smtClean="0"/>
              <a:t>28/01/2017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710DFD-DCE1-469C-B59B-BF3D56C252BC}" type="slidenum">
              <a:rPr lang="en-GB" smtClean="0"/>
              <a:t>‹#›</a:t>
            </a:fld>
            <a:endParaRPr lang="en-GB"/>
          </a:p>
        </p:txBody>
      </p:sp>
    </p:spTree>
    <p:extLst>
      <p:ext uri="{BB962C8B-B14F-4D97-AF65-F5344CB8AC3E}">
        <p14:creationId xmlns:p14="http://schemas.microsoft.com/office/powerpoint/2010/main" val="3774883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081421" y="5692400"/>
            <a:ext cx="12866966" cy="13567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326826" y="5692400"/>
            <a:ext cx="12866966" cy="13567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64CD6F-4B1D-442E-9141-FC2013ECF59E}" type="datetimeFigureOut">
              <a:rPr lang="en-GB" smtClean="0"/>
              <a:t>28/01/2017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710DFD-DCE1-469C-B59B-BF3D56C252BC}" type="slidenum">
              <a:rPr lang="en-GB" smtClean="0"/>
              <a:t>‹#›</a:t>
            </a:fld>
            <a:endParaRPr lang="en-GB"/>
          </a:p>
        </p:txBody>
      </p:sp>
    </p:spTree>
    <p:extLst>
      <p:ext uri="{BB962C8B-B14F-4D97-AF65-F5344CB8AC3E}">
        <p14:creationId xmlns:p14="http://schemas.microsoft.com/office/powerpoint/2010/main" val="2786146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1138485"/>
            <a:ext cx="26112371" cy="4133179"/>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85368" y="5241960"/>
            <a:ext cx="12807832" cy="2569003"/>
          </a:xfrm>
        </p:spPr>
        <p:txBody>
          <a:bodyPr anchor="b"/>
          <a:lstStyle>
            <a:lvl1pPr marL="0" indent="0">
              <a:buNone/>
              <a:defRPr sz="7483" b="1"/>
            </a:lvl1pPr>
            <a:lvl2pPr marL="1425595" indent="0">
              <a:buNone/>
              <a:defRPr sz="6236" b="1"/>
            </a:lvl2pPr>
            <a:lvl3pPr marL="2851191" indent="0">
              <a:buNone/>
              <a:defRPr sz="5613" b="1"/>
            </a:lvl3pPr>
            <a:lvl4pPr marL="4276786" indent="0">
              <a:buNone/>
              <a:defRPr sz="4989" b="1"/>
            </a:lvl4pPr>
            <a:lvl5pPr marL="5702381" indent="0">
              <a:buNone/>
              <a:defRPr sz="4989" b="1"/>
            </a:lvl5pPr>
            <a:lvl6pPr marL="7127977" indent="0">
              <a:buNone/>
              <a:defRPr sz="4989" b="1"/>
            </a:lvl6pPr>
            <a:lvl7pPr marL="8553572" indent="0">
              <a:buNone/>
              <a:defRPr sz="4989" b="1"/>
            </a:lvl7pPr>
            <a:lvl8pPr marL="9979167" indent="0">
              <a:buNone/>
              <a:defRPr sz="4989" b="1"/>
            </a:lvl8pPr>
            <a:lvl9pPr marL="11404763" indent="0">
              <a:buNone/>
              <a:defRPr sz="4989" b="1"/>
            </a:lvl9pPr>
          </a:lstStyle>
          <a:p>
            <a:pPr lvl="0"/>
            <a:r>
              <a:rPr lang="en-US"/>
              <a:t>Edit Master text styles</a:t>
            </a:r>
          </a:p>
        </p:txBody>
      </p:sp>
      <p:sp>
        <p:nvSpPr>
          <p:cNvPr id="4" name="Content Placeholder 3"/>
          <p:cNvSpPr>
            <a:spLocks noGrp="1"/>
          </p:cNvSpPr>
          <p:nvPr>
            <p:ph sz="half" idx="2"/>
          </p:nvPr>
        </p:nvSpPr>
        <p:spPr>
          <a:xfrm>
            <a:off x="2085368" y="7810963"/>
            <a:ext cx="12807832" cy="114887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326828" y="5241960"/>
            <a:ext cx="12870909" cy="2569003"/>
          </a:xfrm>
        </p:spPr>
        <p:txBody>
          <a:bodyPr anchor="b"/>
          <a:lstStyle>
            <a:lvl1pPr marL="0" indent="0">
              <a:buNone/>
              <a:defRPr sz="7483" b="1"/>
            </a:lvl1pPr>
            <a:lvl2pPr marL="1425595" indent="0">
              <a:buNone/>
              <a:defRPr sz="6236" b="1"/>
            </a:lvl2pPr>
            <a:lvl3pPr marL="2851191" indent="0">
              <a:buNone/>
              <a:defRPr sz="5613" b="1"/>
            </a:lvl3pPr>
            <a:lvl4pPr marL="4276786" indent="0">
              <a:buNone/>
              <a:defRPr sz="4989" b="1"/>
            </a:lvl4pPr>
            <a:lvl5pPr marL="5702381" indent="0">
              <a:buNone/>
              <a:defRPr sz="4989" b="1"/>
            </a:lvl5pPr>
            <a:lvl6pPr marL="7127977" indent="0">
              <a:buNone/>
              <a:defRPr sz="4989" b="1"/>
            </a:lvl6pPr>
            <a:lvl7pPr marL="8553572" indent="0">
              <a:buNone/>
              <a:defRPr sz="4989" b="1"/>
            </a:lvl7pPr>
            <a:lvl8pPr marL="9979167" indent="0">
              <a:buNone/>
              <a:defRPr sz="4989" b="1"/>
            </a:lvl8pPr>
            <a:lvl9pPr marL="11404763" indent="0">
              <a:buNone/>
              <a:defRPr sz="4989" b="1"/>
            </a:lvl9pPr>
          </a:lstStyle>
          <a:p>
            <a:pPr lvl="0"/>
            <a:r>
              <a:rPr lang="en-US"/>
              <a:t>Edit Master text styles</a:t>
            </a:r>
          </a:p>
        </p:txBody>
      </p:sp>
      <p:sp>
        <p:nvSpPr>
          <p:cNvPr id="6" name="Content Placeholder 5"/>
          <p:cNvSpPr>
            <a:spLocks noGrp="1"/>
          </p:cNvSpPr>
          <p:nvPr>
            <p:ph sz="quarter" idx="4"/>
          </p:nvPr>
        </p:nvSpPr>
        <p:spPr>
          <a:xfrm>
            <a:off x="15326828" y="7810963"/>
            <a:ext cx="12870909" cy="114887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64CD6F-4B1D-442E-9141-FC2013ECF59E}" type="datetimeFigureOut">
              <a:rPr lang="en-GB" smtClean="0"/>
              <a:t>28/01/2017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1710DFD-DCE1-469C-B59B-BF3D56C252BC}" type="slidenum">
              <a:rPr lang="en-GB" smtClean="0"/>
              <a:t>‹#›</a:t>
            </a:fld>
            <a:endParaRPr lang="en-GB"/>
          </a:p>
        </p:txBody>
      </p:sp>
    </p:spTree>
    <p:extLst>
      <p:ext uri="{BB962C8B-B14F-4D97-AF65-F5344CB8AC3E}">
        <p14:creationId xmlns:p14="http://schemas.microsoft.com/office/powerpoint/2010/main" val="4049702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64CD6F-4B1D-442E-9141-FC2013ECF59E}" type="datetimeFigureOut">
              <a:rPr lang="en-GB" smtClean="0"/>
              <a:t>28/01/2017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1710DFD-DCE1-469C-B59B-BF3D56C252BC}" type="slidenum">
              <a:rPr lang="en-GB" smtClean="0"/>
              <a:t>‹#›</a:t>
            </a:fld>
            <a:endParaRPr lang="en-GB"/>
          </a:p>
        </p:txBody>
      </p:sp>
    </p:spTree>
    <p:extLst>
      <p:ext uri="{BB962C8B-B14F-4D97-AF65-F5344CB8AC3E}">
        <p14:creationId xmlns:p14="http://schemas.microsoft.com/office/powerpoint/2010/main" val="3611693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64CD6F-4B1D-442E-9141-FC2013ECF59E}" type="datetimeFigureOut">
              <a:rPr lang="en-GB" smtClean="0"/>
              <a:t>28/01/2017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1710DFD-DCE1-469C-B59B-BF3D56C252BC}" type="slidenum">
              <a:rPr lang="en-GB" smtClean="0"/>
              <a:t>‹#›</a:t>
            </a:fld>
            <a:endParaRPr lang="en-GB"/>
          </a:p>
        </p:txBody>
      </p:sp>
    </p:spTree>
    <p:extLst>
      <p:ext uri="{BB962C8B-B14F-4D97-AF65-F5344CB8AC3E}">
        <p14:creationId xmlns:p14="http://schemas.microsoft.com/office/powerpoint/2010/main" val="118893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1425575"/>
            <a:ext cx="9764544" cy="4989513"/>
          </a:xfrm>
        </p:spPr>
        <p:txBody>
          <a:bodyPr anchor="b"/>
          <a:lstStyle>
            <a:lvl1pPr>
              <a:defRPr sz="9978"/>
            </a:lvl1pPr>
          </a:lstStyle>
          <a:p>
            <a:r>
              <a:rPr lang="en-US"/>
              <a:t>Click to edit Master title style</a:t>
            </a:r>
            <a:endParaRPr lang="en-US" dirty="0"/>
          </a:p>
        </p:txBody>
      </p:sp>
      <p:sp>
        <p:nvSpPr>
          <p:cNvPr id="3" name="Content Placeholder 2"/>
          <p:cNvSpPr>
            <a:spLocks noGrp="1"/>
          </p:cNvSpPr>
          <p:nvPr>
            <p:ph idx="1"/>
          </p:nvPr>
        </p:nvSpPr>
        <p:spPr>
          <a:xfrm>
            <a:off x="12870909" y="3078850"/>
            <a:ext cx="15326827" cy="15196234"/>
          </a:xfrm>
        </p:spPr>
        <p:txBody>
          <a:bodyPr/>
          <a:lstStyle>
            <a:lvl1pPr>
              <a:defRPr sz="9978"/>
            </a:lvl1pPr>
            <a:lvl2pPr>
              <a:defRPr sz="8731"/>
            </a:lvl2pPr>
            <a:lvl3pPr>
              <a:defRPr sz="7483"/>
            </a:lvl3pPr>
            <a:lvl4pPr>
              <a:defRPr sz="6236"/>
            </a:lvl4pPr>
            <a:lvl5pPr>
              <a:defRPr sz="6236"/>
            </a:lvl5pPr>
            <a:lvl6pPr>
              <a:defRPr sz="6236"/>
            </a:lvl6pPr>
            <a:lvl7pPr>
              <a:defRPr sz="6236"/>
            </a:lvl7pPr>
            <a:lvl8pPr>
              <a:defRPr sz="6236"/>
            </a:lvl8pPr>
            <a:lvl9pPr>
              <a:defRPr sz="6236"/>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85364" y="6415088"/>
            <a:ext cx="9764544" cy="11884743"/>
          </a:xfrm>
        </p:spPr>
        <p:txBody>
          <a:bodyPr/>
          <a:lstStyle>
            <a:lvl1pPr marL="0" indent="0">
              <a:buNone/>
              <a:defRPr sz="4989"/>
            </a:lvl1pPr>
            <a:lvl2pPr marL="1425595" indent="0">
              <a:buNone/>
              <a:defRPr sz="4365"/>
            </a:lvl2pPr>
            <a:lvl3pPr marL="2851191" indent="0">
              <a:buNone/>
              <a:defRPr sz="3742"/>
            </a:lvl3pPr>
            <a:lvl4pPr marL="4276786" indent="0">
              <a:buNone/>
              <a:defRPr sz="3118"/>
            </a:lvl4pPr>
            <a:lvl5pPr marL="5702381" indent="0">
              <a:buNone/>
              <a:defRPr sz="3118"/>
            </a:lvl5pPr>
            <a:lvl6pPr marL="7127977" indent="0">
              <a:buNone/>
              <a:defRPr sz="3118"/>
            </a:lvl6pPr>
            <a:lvl7pPr marL="8553572" indent="0">
              <a:buNone/>
              <a:defRPr sz="3118"/>
            </a:lvl7pPr>
            <a:lvl8pPr marL="9979167" indent="0">
              <a:buNone/>
              <a:defRPr sz="3118"/>
            </a:lvl8pPr>
            <a:lvl9pPr marL="11404763" indent="0">
              <a:buNone/>
              <a:defRPr sz="3118"/>
            </a:lvl9pPr>
          </a:lstStyle>
          <a:p>
            <a:pPr lvl="0"/>
            <a:r>
              <a:rPr lang="en-US"/>
              <a:t>Edit Master text styles</a:t>
            </a:r>
          </a:p>
        </p:txBody>
      </p:sp>
      <p:sp>
        <p:nvSpPr>
          <p:cNvPr id="5" name="Date Placeholder 4"/>
          <p:cNvSpPr>
            <a:spLocks noGrp="1"/>
          </p:cNvSpPr>
          <p:nvPr>
            <p:ph type="dt" sz="half" idx="10"/>
          </p:nvPr>
        </p:nvSpPr>
        <p:spPr/>
        <p:txBody>
          <a:bodyPr/>
          <a:lstStyle/>
          <a:p>
            <a:fld id="{7E64CD6F-4B1D-442E-9141-FC2013ECF59E}" type="datetimeFigureOut">
              <a:rPr lang="en-GB" smtClean="0"/>
              <a:t>28/01/2017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710DFD-DCE1-469C-B59B-BF3D56C252BC}" type="slidenum">
              <a:rPr lang="en-GB" smtClean="0"/>
              <a:t>‹#›</a:t>
            </a:fld>
            <a:endParaRPr lang="en-GB"/>
          </a:p>
        </p:txBody>
      </p:sp>
    </p:spTree>
    <p:extLst>
      <p:ext uri="{BB962C8B-B14F-4D97-AF65-F5344CB8AC3E}">
        <p14:creationId xmlns:p14="http://schemas.microsoft.com/office/powerpoint/2010/main" val="4294545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1425575"/>
            <a:ext cx="9764544" cy="4989513"/>
          </a:xfrm>
        </p:spPr>
        <p:txBody>
          <a:bodyPr anchor="b"/>
          <a:lstStyle>
            <a:lvl1pPr>
              <a:defRPr sz="9978"/>
            </a:lvl1pPr>
          </a:lstStyle>
          <a:p>
            <a:r>
              <a:rPr lang="en-US"/>
              <a:t>Click to edit Master title style</a:t>
            </a:r>
            <a:endParaRPr lang="en-US" dirty="0"/>
          </a:p>
        </p:txBody>
      </p:sp>
      <p:sp>
        <p:nvSpPr>
          <p:cNvPr id="3" name="Picture Placeholder 2"/>
          <p:cNvSpPr>
            <a:spLocks noGrp="1" noChangeAspect="1"/>
          </p:cNvSpPr>
          <p:nvPr>
            <p:ph type="pic" idx="1"/>
          </p:nvPr>
        </p:nvSpPr>
        <p:spPr>
          <a:xfrm>
            <a:off x="12870909" y="3078850"/>
            <a:ext cx="15326827" cy="15196234"/>
          </a:xfrm>
        </p:spPr>
        <p:txBody>
          <a:bodyPr anchor="t"/>
          <a:lstStyle>
            <a:lvl1pPr marL="0" indent="0">
              <a:buNone/>
              <a:defRPr sz="9978"/>
            </a:lvl1pPr>
            <a:lvl2pPr marL="1425595" indent="0">
              <a:buNone/>
              <a:defRPr sz="8731"/>
            </a:lvl2pPr>
            <a:lvl3pPr marL="2851191" indent="0">
              <a:buNone/>
              <a:defRPr sz="7483"/>
            </a:lvl3pPr>
            <a:lvl4pPr marL="4276786" indent="0">
              <a:buNone/>
              <a:defRPr sz="6236"/>
            </a:lvl4pPr>
            <a:lvl5pPr marL="5702381" indent="0">
              <a:buNone/>
              <a:defRPr sz="6236"/>
            </a:lvl5pPr>
            <a:lvl6pPr marL="7127977" indent="0">
              <a:buNone/>
              <a:defRPr sz="6236"/>
            </a:lvl6pPr>
            <a:lvl7pPr marL="8553572" indent="0">
              <a:buNone/>
              <a:defRPr sz="6236"/>
            </a:lvl7pPr>
            <a:lvl8pPr marL="9979167" indent="0">
              <a:buNone/>
              <a:defRPr sz="6236"/>
            </a:lvl8pPr>
            <a:lvl9pPr marL="11404763" indent="0">
              <a:buNone/>
              <a:defRPr sz="6236"/>
            </a:lvl9pPr>
          </a:lstStyle>
          <a:p>
            <a:r>
              <a:rPr lang="en-US"/>
              <a:t>Click icon to add picture</a:t>
            </a:r>
            <a:endParaRPr lang="en-US" dirty="0"/>
          </a:p>
        </p:txBody>
      </p:sp>
      <p:sp>
        <p:nvSpPr>
          <p:cNvPr id="4" name="Text Placeholder 3"/>
          <p:cNvSpPr>
            <a:spLocks noGrp="1"/>
          </p:cNvSpPr>
          <p:nvPr>
            <p:ph type="body" sz="half" idx="2"/>
          </p:nvPr>
        </p:nvSpPr>
        <p:spPr>
          <a:xfrm>
            <a:off x="2085364" y="6415088"/>
            <a:ext cx="9764544" cy="11884743"/>
          </a:xfrm>
        </p:spPr>
        <p:txBody>
          <a:bodyPr/>
          <a:lstStyle>
            <a:lvl1pPr marL="0" indent="0">
              <a:buNone/>
              <a:defRPr sz="4989"/>
            </a:lvl1pPr>
            <a:lvl2pPr marL="1425595" indent="0">
              <a:buNone/>
              <a:defRPr sz="4365"/>
            </a:lvl2pPr>
            <a:lvl3pPr marL="2851191" indent="0">
              <a:buNone/>
              <a:defRPr sz="3742"/>
            </a:lvl3pPr>
            <a:lvl4pPr marL="4276786" indent="0">
              <a:buNone/>
              <a:defRPr sz="3118"/>
            </a:lvl4pPr>
            <a:lvl5pPr marL="5702381" indent="0">
              <a:buNone/>
              <a:defRPr sz="3118"/>
            </a:lvl5pPr>
            <a:lvl6pPr marL="7127977" indent="0">
              <a:buNone/>
              <a:defRPr sz="3118"/>
            </a:lvl6pPr>
            <a:lvl7pPr marL="8553572" indent="0">
              <a:buNone/>
              <a:defRPr sz="3118"/>
            </a:lvl7pPr>
            <a:lvl8pPr marL="9979167" indent="0">
              <a:buNone/>
              <a:defRPr sz="3118"/>
            </a:lvl8pPr>
            <a:lvl9pPr marL="11404763" indent="0">
              <a:buNone/>
              <a:defRPr sz="3118"/>
            </a:lvl9pPr>
          </a:lstStyle>
          <a:p>
            <a:pPr lvl="0"/>
            <a:r>
              <a:rPr lang="en-US"/>
              <a:t>Edit Master text styles</a:t>
            </a:r>
          </a:p>
        </p:txBody>
      </p:sp>
      <p:sp>
        <p:nvSpPr>
          <p:cNvPr id="5" name="Date Placeholder 4"/>
          <p:cNvSpPr>
            <a:spLocks noGrp="1"/>
          </p:cNvSpPr>
          <p:nvPr>
            <p:ph type="dt" sz="half" idx="10"/>
          </p:nvPr>
        </p:nvSpPr>
        <p:spPr/>
        <p:txBody>
          <a:bodyPr/>
          <a:lstStyle/>
          <a:p>
            <a:fld id="{7E64CD6F-4B1D-442E-9141-FC2013ECF59E}" type="datetimeFigureOut">
              <a:rPr lang="en-GB" smtClean="0"/>
              <a:t>28/01/2017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710DFD-DCE1-469C-B59B-BF3D56C252BC}" type="slidenum">
              <a:rPr lang="en-GB" smtClean="0"/>
              <a:t>‹#›</a:t>
            </a:fld>
            <a:endParaRPr lang="en-GB"/>
          </a:p>
        </p:txBody>
      </p:sp>
    </p:spTree>
    <p:extLst>
      <p:ext uri="{BB962C8B-B14F-4D97-AF65-F5344CB8AC3E}">
        <p14:creationId xmlns:p14="http://schemas.microsoft.com/office/powerpoint/2010/main" val="2196375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1138485"/>
            <a:ext cx="26112371" cy="413317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81421" y="5692400"/>
            <a:ext cx="26112371" cy="13567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81421" y="19819457"/>
            <a:ext cx="6811923" cy="1138480"/>
          </a:xfrm>
          <a:prstGeom prst="rect">
            <a:avLst/>
          </a:prstGeom>
        </p:spPr>
        <p:txBody>
          <a:bodyPr vert="horz" lIns="91440" tIns="45720" rIns="91440" bIns="45720" rtlCol="0" anchor="ctr"/>
          <a:lstStyle>
            <a:lvl1pPr algn="l">
              <a:defRPr sz="3742">
                <a:solidFill>
                  <a:schemeClr val="tx1">
                    <a:tint val="75000"/>
                  </a:schemeClr>
                </a:solidFill>
              </a:defRPr>
            </a:lvl1pPr>
          </a:lstStyle>
          <a:p>
            <a:fld id="{7E64CD6F-4B1D-442E-9141-FC2013ECF59E}" type="datetimeFigureOut">
              <a:rPr lang="en-GB" smtClean="0"/>
              <a:t>28/01/2017</a:t>
            </a:fld>
            <a:endParaRPr lang="en-GB"/>
          </a:p>
        </p:txBody>
      </p:sp>
      <p:sp>
        <p:nvSpPr>
          <p:cNvPr id="5" name="Footer Placeholder 4"/>
          <p:cNvSpPr>
            <a:spLocks noGrp="1"/>
          </p:cNvSpPr>
          <p:nvPr>
            <p:ph type="ftr" sz="quarter" idx="3"/>
          </p:nvPr>
        </p:nvSpPr>
        <p:spPr>
          <a:xfrm>
            <a:off x="10028665" y="19819457"/>
            <a:ext cx="10217884" cy="1138480"/>
          </a:xfrm>
          <a:prstGeom prst="rect">
            <a:avLst/>
          </a:prstGeom>
        </p:spPr>
        <p:txBody>
          <a:bodyPr vert="horz" lIns="91440" tIns="45720" rIns="91440" bIns="45720" rtlCol="0" anchor="ctr"/>
          <a:lstStyle>
            <a:lvl1pPr algn="ctr">
              <a:defRPr sz="3742">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21381869" y="19819457"/>
            <a:ext cx="6811923" cy="1138480"/>
          </a:xfrm>
          <a:prstGeom prst="rect">
            <a:avLst/>
          </a:prstGeom>
        </p:spPr>
        <p:txBody>
          <a:bodyPr vert="horz" lIns="91440" tIns="45720" rIns="91440" bIns="45720" rtlCol="0" anchor="ctr"/>
          <a:lstStyle>
            <a:lvl1pPr algn="r">
              <a:defRPr sz="3742">
                <a:solidFill>
                  <a:schemeClr val="tx1">
                    <a:tint val="75000"/>
                  </a:schemeClr>
                </a:solidFill>
              </a:defRPr>
            </a:lvl1pPr>
          </a:lstStyle>
          <a:p>
            <a:fld id="{21710DFD-DCE1-469C-B59B-BF3D56C252BC}" type="slidenum">
              <a:rPr lang="en-GB" smtClean="0"/>
              <a:t>‹#›</a:t>
            </a:fld>
            <a:endParaRPr lang="en-GB"/>
          </a:p>
        </p:txBody>
      </p:sp>
    </p:spTree>
    <p:extLst>
      <p:ext uri="{BB962C8B-B14F-4D97-AF65-F5344CB8AC3E}">
        <p14:creationId xmlns:p14="http://schemas.microsoft.com/office/powerpoint/2010/main" val="35818054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2851191" rtl="0" eaLnBrk="1" latinLnBrk="0" hangingPunct="1">
        <a:lnSpc>
          <a:spcPct val="90000"/>
        </a:lnSpc>
        <a:spcBef>
          <a:spcPct val="0"/>
        </a:spcBef>
        <a:buNone/>
        <a:defRPr sz="13720" kern="1200">
          <a:solidFill>
            <a:schemeClr val="tx1"/>
          </a:solidFill>
          <a:latin typeface="+mj-lt"/>
          <a:ea typeface="+mj-ea"/>
          <a:cs typeface="+mj-cs"/>
        </a:defRPr>
      </a:lvl1pPr>
    </p:titleStyle>
    <p:bodyStyle>
      <a:lvl1pPr marL="712798" indent="-712798" algn="l" defTabSz="2851191" rtl="0" eaLnBrk="1" latinLnBrk="0" hangingPunct="1">
        <a:lnSpc>
          <a:spcPct val="90000"/>
        </a:lnSpc>
        <a:spcBef>
          <a:spcPts val="3118"/>
        </a:spcBef>
        <a:buFont typeface="Arial" panose="020B0604020202020204" pitchFamily="34" charset="0"/>
        <a:buChar char="•"/>
        <a:defRPr sz="8731" kern="1200">
          <a:solidFill>
            <a:schemeClr val="tx1"/>
          </a:solidFill>
          <a:latin typeface="+mn-lt"/>
          <a:ea typeface="+mn-ea"/>
          <a:cs typeface="+mn-cs"/>
        </a:defRPr>
      </a:lvl1pPr>
      <a:lvl2pPr marL="2138393" indent="-712798" algn="l" defTabSz="2851191" rtl="0" eaLnBrk="1" latinLnBrk="0" hangingPunct="1">
        <a:lnSpc>
          <a:spcPct val="90000"/>
        </a:lnSpc>
        <a:spcBef>
          <a:spcPts val="1559"/>
        </a:spcBef>
        <a:buFont typeface="Arial" panose="020B0604020202020204" pitchFamily="34" charset="0"/>
        <a:buChar char="•"/>
        <a:defRPr sz="7483" kern="1200">
          <a:solidFill>
            <a:schemeClr val="tx1"/>
          </a:solidFill>
          <a:latin typeface="+mn-lt"/>
          <a:ea typeface="+mn-ea"/>
          <a:cs typeface="+mn-cs"/>
        </a:defRPr>
      </a:lvl2pPr>
      <a:lvl3pPr marL="3563988" indent="-712798" algn="l" defTabSz="2851191" rtl="0" eaLnBrk="1" latinLnBrk="0" hangingPunct="1">
        <a:lnSpc>
          <a:spcPct val="90000"/>
        </a:lnSpc>
        <a:spcBef>
          <a:spcPts val="1559"/>
        </a:spcBef>
        <a:buFont typeface="Arial" panose="020B0604020202020204" pitchFamily="34" charset="0"/>
        <a:buChar char="•"/>
        <a:defRPr sz="6236" kern="1200">
          <a:solidFill>
            <a:schemeClr val="tx1"/>
          </a:solidFill>
          <a:latin typeface="+mn-lt"/>
          <a:ea typeface="+mn-ea"/>
          <a:cs typeface="+mn-cs"/>
        </a:defRPr>
      </a:lvl3pPr>
      <a:lvl4pPr marL="4989584"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4pPr>
      <a:lvl5pPr marL="6415179"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5pPr>
      <a:lvl6pPr marL="7840774"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6pPr>
      <a:lvl7pPr marL="9266370"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7pPr>
      <a:lvl8pPr marL="10691965"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8pPr>
      <a:lvl9pPr marL="12117560"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9pPr>
    </p:bodyStyle>
    <p:otherStyle>
      <a:defPPr>
        <a:defRPr lang="en-US"/>
      </a:defPPr>
      <a:lvl1pPr marL="0" algn="l" defTabSz="2851191" rtl="0" eaLnBrk="1" latinLnBrk="0" hangingPunct="1">
        <a:defRPr sz="5613" kern="1200">
          <a:solidFill>
            <a:schemeClr val="tx1"/>
          </a:solidFill>
          <a:latin typeface="+mn-lt"/>
          <a:ea typeface="+mn-ea"/>
          <a:cs typeface="+mn-cs"/>
        </a:defRPr>
      </a:lvl1pPr>
      <a:lvl2pPr marL="1425595" algn="l" defTabSz="2851191" rtl="0" eaLnBrk="1" latinLnBrk="0" hangingPunct="1">
        <a:defRPr sz="5613" kern="1200">
          <a:solidFill>
            <a:schemeClr val="tx1"/>
          </a:solidFill>
          <a:latin typeface="+mn-lt"/>
          <a:ea typeface="+mn-ea"/>
          <a:cs typeface="+mn-cs"/>
        </a:defRPr>
      </a:lvl2pPr>
      <a:lvl3pPr marL="2851191" algn="l" defTabSz="2851191" rtl="0" eaLnBrk="1" latinLnBrk="0" hangingPunct="1">
        <a:defRPr sz="5613" kern="1200">
          <a:solidFill>
            <a:schemeClr val="tx1"/>
          </a:solidFill>
          <a:latin typeface="+mn-lt"/>
          <a:ea typeface="+mn-ea"/>
          <a:cs typeface="+mn-cs"/>
        </a:defRPr>
      </a:lvl3pPr>
      <a:lvl4pPr marL="4276786" algn="l" defTabSz="2851191" rtl="0" eaLnBrk="1" latinLnBrk="0" hangingPunct="1">
        <a:defRPr sz="5613" kern="1200">
          <a:solidFill>
            <a:schemeClr val="tx1"/>
          </a:solidFill>
          <a:latin typeface="+mn-lt"/>
          <a:ea typeface="+mn-ea"/>
          <a:cs typeface="+mn-cs"/>
        </a:defRPr>
      </a:lvl4pPr>
      <a:lvl5pPr marL="5702381" algn="l" defTabSz="2851191" rtl="0" eaLnBrk="1" latinLnBrk="0" hangingPunct="1">
        <a:defRPr sz="5613" kern="1200">
          <a:solidFill>
            <a:schemeClr val="tx1"/>
          </a:solidFill>
          <a:latin typeface="+mn-lt"/>
          <a:ea typeface="+mn-ea"/>
          <a:cs typeface="+mn-cs"/>
        </a:defRPr>
      </a:lvl5pPr>
      <a:lvl6pPr marL="7127977" algn="l" defTabSz="2851191" rtl="0" eaLnBrk="1" latinLnBrk="0" hangingPunct="1">
        <a:defRPr sz="5613" kern="1200">
          <a:solidFill>
            <a:schemeClr val="tx1"/>
          </a:solidFill>
          <a:latin typeface="+mn-lt"/>
          <a:ea typeface="+mn-ea"/>
          <a:cs typeface="+mn-cs"/>
        </a:defRPr>
      </a:lvl6pPr>
      <a:lvl7pPr marL="8553572" algn="l" defTabSz="2851191" rtl="0" eaLnBrk="1" latinLnBrk="0" hangingPunct="1">
        <a:defRPr sz="5613" kern="1200">
          <a:solidFill>
            <a:schemeClr val="tx1"/>
          </a:solidFill>
          <a:latin typeface="+mn-lt"/>
          <a:ea typeface="+mn-ea"/>
          <a:cs typeface="+mn-cs"/>
        </a:defRPr>
      </a:lvl7pPr>
      <a:lvl8pPr marL="9979167" algn="l" defTabSz="2851191" rtl="0" eaLnBrk="1" latinLnBrk="0" hangingPunct="1">
        <a:defRPr sz="5613" kern="1200">
          <a:solidFill>
            <a:schemeClr val="tx1"/>
          </a:solidFill>
          <a:latin typeface="+mn-lt"/>
          <a:ea typeface="+mn-ea"/>
          <a:cs typeface="+mn-cs"/>
        </a:defRPr>
      </a:lvl8pPr>
      <a:lvl9pPr marL="11404763" algn="l" defTabSz="2851191" rtl="0" eaLnBrk="1" latinLnBrk="0" hangingPunct="1">
        <a:defRPr sz="56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66351" y="-43752942"/>
            <a:ext cx="88510078" cy="59480339"/>
          </a:xfrm>
        </p:spPr>
        <p:txBody>
          <a:bodyPr>
            <a:normAutofit/>
          </a:bodyPr>
          <a:lstStyle/>
          <a:p>
            <a:br>
              <a:rPr lang="en-GB" dirty="0"/>
            </a:br>
            <a:r>
              <a:rPr lang="en-GB" dirty="0"/>
              <a:t> </a:t>
            </a:r>
            <a:br>
              <a:rPr lang="en-GB" dirty="0"/>
            </a:br>
            <a:endParaRPr lang="en-GB" dirty="0"/>
          </a:p>
        </p:txBody>
      </p:sp>
      <p:pic>
        <p:nvPicPr>
          <p:cNvPr id="6146" name="Picture 2" descr="Oakley Neighbourhood Development Pl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8923" y="2377440"/>
            <a:ext cx="18156312" cy="14016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736356"/>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Housing Growth Policy</a:t>
            </a:r>
            <a:endParaRPr lang="en-GB" dirty="0"/>
          </a:p>
        </p:txBody>
      </p:sp>
      <p:pic>
        <p:nvPicPr>
          <p:cNvPr id="4" name="Content Placeholder 3"/>
          <p:cNvPicPr>
            <a:picLocks noGrp="1" noChangeAspect="1"/>
          </p:cNvPicPr>
          <p:nvPr>
            <p:ph idx="1"/>
          </p:nvPr>
        </p:nvPicPr>
        <p:blipFill>
          <a:blip r:embed="rId2"/>
          <a:stretch>
            <a:fillRect/>
          </a:stretch>
        </p:blipFill>
        <p:spPr>
          <a:xfrm>
            <a:off x="2257685" y="5271664"/>
            <a:ext cx="24515948" cy="13556869"/>
          </a:xfrm>
          <a:prstGeom prst="rect">
            <a:avLst/>
          </a:prstGeom>
        </p:spPr>
      </p:pic>
    </p:spTree>
    <p:extLst>
      <p:ext uri="{BB962C8B-B14F-4D97-AF65-F5344CB8AC3E}">
        <p14:creationId xmlns:p14="http://schemas.microsoft.com/office/powerpoint/2010/main" val="2129097219"/>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Housing Growth Policy</a:t>
            </a:r>
            <a:endParaRPr lang="en-GB" dirty="0"/>
          </a:p>
        </p:txBody>
      </p:sp>
      <p:sp>
        <p:nvSpPr>
          <p:cNvPr id="3" name="Content Placeholder 2"/>
          <p:cNvSpPr>
            <a:spLocks noGrp="1"/>
          </p:cNvSpPr>
          <p:nvPr>
            <p:ph idx="1"/>
          </p:nvPr>
        </p:nvSpPr>
        <p:spPr/>
        <p:txBody>
          <a:bodyPr>
            <a:normAutofit fontScale="92500" lnSpcReduction="20000"/>
          </a:bodyPr>
          <a:lstStyle/>
          <a:p>
            <a:r>
              <a:rPr lang="en-GB" dirty="0"/>
              <a:t>HG 3 to help identify the type and scale of development</a:t>
            </a:r>
          </a:p>
          <a:p>
            <a:pPr lvl="0"/>
            <a:r>
              <a:rPr lang="en-GB" dirty="0"/>
              <a:t>Housing development of 1, 2 or 3 bedroom dwellings will be approved.</a:t>
            </a:r>
          </a:p>
          <a:p>
            <a:pPr lvl="0"/>
            <a:r>
              <a:rPr lang="en-GB" dirty="0"/>
              <a:t>Some single story houses will be approved.</a:t>
            </a:r>
          </a:p>
          <a:p>
            <a:pPr lvl="0"/>
            <a:r>
              <a:rPr lang="en-GB" dirty="0"/>
              <a:t>New dwellings should complement existing building lines, front gardens and hedges where such features are important to the appearance and character of the location.</a:t>
            </a:r>
          </a:p>
          <a:p>
            <a:pPr lvl="0"/>
            <a:r>
              <a:rPr lang="en-GB" dirty="0"/>
              <a:t>Small site developments as in policy 3 must have green spaces and follow the open character of all previous small site developments in the village.</a:t>
            </a:r>
          </a:p>
          <a:p>
            <a:pPr lvl="0"/>
            <a:r>
              <a:rPr lang="en-GB" dirty="0"/>
              <a:t>Site developments or individual houses should be planted with hedging or trees on all the site boundaries to maintain the existing character of the roads in Oakley.</a:t>
            </a:r>
          </a:p>
          <a:p>
            <a:endParaRPr lang="en-GB" dirty="0"/>
          </a:p>
        </p:txBody>
      </p:sp>
    </p:spTree>
    <p:extLst>
      <p:ext uri="{BB962C8B-B14F-4D97-AF65-F5344CB8AC3E}">
        <p14:creationId xmlns:p14="http://schemas.microsoft.com/office/powerpoint/2010/main" val="2720262643"/>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r="2663"/>
          <a:stretch/>
        </p:blipFill>
        <p:spPr>
          <a:xfrm>
            <a:off x="-2" y="0"/>
            <a:ext cx="30275215" cy="21383625"/>
          </a:xfrm>
          <a:prstGeom prst="rect">
            <a:avLst/>
          </a:prstGeom>
        </p:spPr>
      </p:pic>
      <p:sp>
        <p:nvSpPr>
          <p:cNvPr id="2" name="Title 1"/>
          <p:cNvSpPr>
            <a:spLocks noGrp="1"/>
          </p:cNvSpPr>
          <p:nvPr>
            <p:ph type="title"/>
          </p:nvPr>
        </p:nvSpPr>
        <p:spPr>
          <a:xfrm>
            <a:off x="1162210" y="860612"/>
            <a:ext cx="9405257" cy="5374981"/>
          </a:xfrm>
        </p:spPr>
        <p:txBody>
          <a:bodyPr>
            <a:noAutofit/>
          </a:bodyPr>
          <a:lstStyle/>
          <a:p>
            <a:r>
              <a:rPr lang="en-GB" sz="12000" b="1" dirty="0"/>
              <a:t>Proposed Development Sites</a:t>
            </a:r>
          </a:p>
        </p:txBody>
      </p:sp>
      <p:sp>
        <p:nvSpPr>
          <p:cNvPr id="6" name="TextBox 5"/>
          <p:cNvSpPr txBox="1"/>
          <p:nvPr/>
        </p:nvSpPr>
        <p:spPr>
          <a:xfrm>
            <a:off x="887506" y="18341788"/>
            <a:ext cx="8875059" cy="2193806"/>
          </a:xfrm>
          <a:prstGeom prst="rect">
            <a:avLst/>
          </a:prstGeom>
          <a:noFill/>
        </p:spPr>
        <p:txBody>
          <a:bodyPr wrap="square" rtlCol="0">
            <a:spAutoFit/>
          </a:bodyPr>
          <a:lstStyle/>
          <a:p>
            <a:pPr>
              <a:lnSpc>
                <a:spcPct val="150000"/>
              </a:lnSpc>
            </a:pPr>
            <a:r>
              <a:rPr lang="en-GB" sz="4800" dirty="0"/>
              <a:t>          Proposed Sites</a:t>
            </a:r>
          </a:p>
          <a:p>
            <a:pPr>
              <a:lnSpc>
                <a:spcPct val="150000"/>
              </a:lnSpc>
            </a:pPr>
            <a:r>
              <a:rPr lang="en-GB" sz="4800" dirty="0"/>
              <a:t>          Current Settlement Area</a:t>
            </a:r>
          </a:p>
        </p:txBody>
      </p:sp>
      <p:sp>
        <p:nvSpPr>
          <p:cNvPr id="5" name="Rectangle 4"/>
          <p:cNvSpPr/>
          <p:nvPr/>
        </p:nvSpPr>
        <p:spPr>
          <a:xfrm>
            <a:off x="1162210" y="18564624"/>
            <a:ext cx="774166" cy="764561"/>
          </a:xfrm>
          <a:prstGeom prst="rect">
            <a:avLst/>
          </a:prstGeom>
          <a:solidFill>
            <a:srgbClr val="FADC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p:nvSpPr>
        <p:spPr>
          <a:xfrm>
            <a:off x="1162210" y="19711102"/>
            <a:ext cx="774166" cy="764561"/>
          </a:xfrm>
          <a:prstGeom prst="rect">
            <a:avLst/>
          </a:prstGeom>
          <a:solidFill>
            <a:srgbClr val="D47FD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p:cNvSpPr txBox="1"/>
          <p:nvPr/>
        </p:nvSpPr>
        <p:spPr>
          <a:xfrm>
            <a:off x="1162210" y="20672914"/>
            <a:ext cx="8069838" cy="461665"/>
          </a:xfrm>
          <a:prstGeom prst="rect">
            <a:avLst/>
          </a:prstGeom>
          <a:noFill/>
        </p:spPr>
        <p:txBody>
          <a:bodyPr wrap="none" rtlCol="0">
            <a:spAutoFit/>
          </a:bodyPr>
          <a:lstStyle/>
          <a:p>
            <a:r>
              <a:rPr lang="en-GB" sz="2400" i="1" dirty="0"/>
              <a:t>Contains OS data © Crown copyright and database right (2017)</a:t>
            </a:r>
            <a:endParaRPr lang="en-GB" sz="2400" dirty="0"/>
          </a:p>
        </p:txBody>
      </p:sp>
    </p:spTree>
    <p:extLst>
      <p:ext uri="{BB962C8B-B14F-4D97-AF65-F5344CB8AC3E}">
        <p14:creationId xmlns:p14="http://schemas.microsoft.com/office/powerpoint/2010/main" val="3528895696"/>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Housing Growth Policy</a:t>
            </a:r>
            <a:endParaRPr lang="en-GB" dirty="0"/>
          </a:p>
        </p:txBody>
      </p:sp>
      <p:sp>
        <p:nvSpPr>
          <p:cNvPr id="3" name="Content Placeholder 2"/>
          <p:cNvSpPr>
            <a:spLocks noGrp="1"/>
          </p:cNvSpPr>
          <p:nvPr>
            <p:ph idx="1"/>
          </p:nvPr>
        </p:nvSpPr>
        <p:spPr/>
        <p:txBody>
          <a:bodyPr>
            <a:normAutofit fontScale="47500" lnSpcReduction="20000"/>
          </a:bodyPr>
          <a:lstStyle/>
          <a:p>
            <a:r>
              <a:rPr lang="en-GB" dirty="0"/>
              <a:t>HG 4 Ensuring good quality design</a:t>
            </a:r>
          </a:p>
          <a:p>
            <a:pPr lvl="0"/>
            <a:r>
              <a:rPr lang="en-GB" dirty="0"/>
              <a:t>New developments should integrate with the local surroundings, the landscape and the built environment</a:t>
            </a:r>
          </a:p>
          <a:p>
            <a:pPr lvl="0"/>
            <a:r>
              <a:rPr lang="en-GB" dirty="0"/>
              <a:t>All new housing should use quality materials that complement the existing palette of materials used within the surrounding area.</a:t>
            </a:r>
          </a:p>
          <a:p>
            <a:pPr lvl="0"/>
            <a:r>
              <a:rPr lang="en-GB" dirty="0"/>
              <a:t>Extensions should enhance and be subordinate to the scale of the building in terms of materials, design and structure.</a:t>
            </a:r>
          </a:p>
          <a:p>
            <a:pPr lvl="0"/>
            <a:r>
              <a:rPr lang="en-GB" dirty="0"/>
              <a:t>New developments must have suitable access to the site for people of all abilities.</a:t>
            </a:r>
          </a:p>
          <a:p>
            <a:pPr lvl="0"/>
            <a:r>
              <a:rPr lang="en-GB" dirty="0"/>
              <a:t>Parking must be located so that it does not dominate the street scene.</a:t>
            </a:r>
          </a:p>
          <a:p>
            <a:pPr lvl="0"/>
            <a:r>
              <a:rPr lang="en-GB" dirty="0"/>
              <a:t>Garages should be designed to reflect the architectural design of the house they serve.</a:t>
            </a:r>
          </a:p>
          <a:p>
            <a:pPr lvl="0"/>
            <a:r>
              <a:rPr lang="en-GB" dirty="0"/>
              <a:t>Hard surfaced driveways must be of a permeable material.</a:t>
            </a:r>
          </a:p>
          <a:p>
            <a:pPr lvl="0"/>
            <a:r>
              <a:rPr lang="en-GB" dirty="0"/>
              <a:t>Layout of all developments must have adequate footpaths that incorporate safe cycling into and through the site and should allow natural surveillance</a:t>
            </a:r>
          </a:p>
          <a:p>
            <a:pPr lvl="0"/>
            <a:r>
              <a:rPr lang="en-GB" dirty="0"/>
              <a:t>Lighting must be follow the same criteria as the rest of the lighting in the village.</a:t>
            </a:r>
          </a:p>
          <a:p>
            <a:pPr lvl="0"/>
            <a:r>
              <a:rPr lang="en-GB" dirty="0"/>
              <a:t>Layouts of all developments must have a green area.</a:t>
            </a:r>
          </a:p>
          <a:p>
            <a:pPr lvl="0"/>
            <a:r>
              <a:rPr lang="en-GB" dirty="0"/>
              <a:t>Layouts of all developments should follow the open aspects of the other small developments in the village with minimal planting and no fences to the frontages.</a:t>
            </a:r>
          </a:p>
          <a:p>
            <a:pPr lvl="0"/>
            <a:r>
              <a:rPr lang="en-GB" dirty="0"/>
              <a:t>Cycle ports should be integrated into all dwellings</a:t>
            </a:r>
          </a:p>
          <a:p>
            <a:pPr lvl="0"/>
            <a:r>
              <a:rPr lang="en-GB" dirty="0"/>
              <a:t>Bin storage must be integrated into all dwellings.</a:t>
            </a:r>
          </a:p>
          <a:p>
            <a:pPr lvl="0"/>
            <a:r>
              <a:rPr lang="en-GB" dirty="0"/>
              <a:t>All street furniture should reflect other street furniture in the village and should be as minimal as possible.</a:t>
            </a:r>
          </a:p>
          <a:p>
            <a:endParaRPr lang="en-GB" dirty="0"/>
          </a:p>
        </p:txBody>
      </p:sp>
    </p:spTree>
    <p:extLst>
      <p:ext uri="{BB962C8B-B14F-4D97-AF65-F5344CB8AC3E}">
        <p14:creationId xmlns:p14="http://schemas.microsoft.com/office/powerpoint/2010/main" val="265139372"/>
      </p:ext>
    </p:extLst>
  </p:cSld>
  <p:clrMapOvr>
    <a:masterClrMapping/>
  </p:clrMapOvr>
  <p:transition spd="slow" advTm="60000">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583" r="9978"/>
          <a:stretch/>
        </p:blipFill>
        <p:spPr>
          <a:xfrm>
            <a:off x="-1" y="0"/>
            <a:ext cx="30275213" cy="21383625"/>
          </a:xfrm>
          <a:prstGeom prst="rect">
            <a:avLst/>
          </a:prstGeom>
        </p:spPr>
      </p:pic>
      <p:sp>
        <p:nvSpPr>
          <p:cNvPr id="2" name="Title 1"/>
          <p:cNvSpPr>
            <a:spLocks noGrp="1"/>
          </p:cNvSpPr>
          <p:nvPr>
            <p:ph type="title"/>
          </p:nvPr>
        </p:nvSpPr>
        <p:spPr>
          <a:xfrm>
            <a:off x="4604657" y="1763485"/>
            <a:ext cx="9405257" cy="1567543"/>
          </a:xfrm>
        </p:spPr>
        <p:txBody>
          <a:bodyPr>
            <a:noAutofit/>
          </a:bodyPr>
          <a:lstStyle/>
          <a:p>
            <a:r>
              <a:rPr lang="en-GB" sz="12000" b="1" dirty="0"/>
              <a:t>Heritage Areas</a:t>
            </a:r>
          </a:p>
        </p:txBody>
      </p:sp>
      <p:sp>
        <p:nvSpPr>
          <p:cNvPr id="5" name="TextBox 4"/>
          <p:cNvSpPr txBox="1"/>
          <p:nvPr/>
        </p:nvSpPr>
        <p:spPr>
          <a:xfrm>
            <a:off x="887506" y="16643624"/>
            <a:ext cx="8875059" cy="3416320"/>
          </a:xfrm>
          <a:prstGeom prst="rect">
            <a:avLst/>
          </a:prstGeom>
          <a:noFill/>
        </p:spPr>
        <p:txBody>
          <a:bodyPr wrap="square" rtlCol="0">
            <a:spAutoFit/>
          </a:bodyPr>
          <a:lstStyle/>
          <a:p>
            <a:pPr>
              <a:lnSpc>
                <a:spcPct val="150000"/>
              </a:lnSpc>
            </a:pPr>
            <a:r>
              <a:rPr lang="en-GB" sz="4800" dirty="0"/>
              <a:t>          Heritage Areas</a:t>
            </a:r>
          </a:p>
          <a:p>
            <a:pPr>
              <a:lnSpc>
                <a:spcPct val="150000"/>
              </a:lnSpc>
            </a:pPr>
            <a:r>
              <a:rPr lang="en-GB" sz="4800" dirty="0"/>
              <a:t>          Flood Zone</a:t>
            </a:r>
          </a:p>
          <a:p>
            <a:pPr>
              <a:lnSpc>
                <a:spcPct val="150000"/>
              </a:lnSpc>
            </a:pPr>
            <a:r>
              <a:rPr lang="en-GB" sz="4800" dirty="0"/>
              <a:t>          Current Settlement Area</a:t>
            </a:r>
          </a:p>
        </p:txBody>
      </p:sp>
      <p:sp>
        <p:nvSpPr>
          <p:cNvPr id="6" name="Rectangle 5"/>
          <p:cNvSpPr/>
          <p:nvPr/>
        </p:nvSpPr>
        <p:spPr>
          <a:xfrm>
            <a:off x="1162210" y="18042112"/>
            <a:ext cx="774166" cy="764561"/>
          </a:xfrm>
          <a:prstGeom prst="rect">
            <a:avLst/>
          </a:prstGeom>
          <a:solidFill>
            <a:srgbClr val="68A0F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p:nvSpPr>
        <p:spPr>
          <a:xfrm>
            <a:off x="1162210" y="19188590"/>
            <a:ext cx="774166" cy="764561"/>
          </a:xfrm>
          <a:prstGeom prst="rect">
            <a:avLst/>
          </a:prstGeom>
          <a:solidFill>
            <a:srgbClr val="D47FD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p:cNvSpPr txBox="1"/>
          <p:nvPr/>
        </p:nvSpPr>
        <p:spPr>
          <a:xfrm>
            <a:off x="1162210" y="20150402"/>
            <a:ext cx="8069838" cy="461665"/>
          </a:xfrm>
          <a:prstGeom prst="rect">
            <a:avLst/>
          </a:prstGeom>
          <a:noFill/>
        </p:spPr>
        <p:txBody>
          <a:bodyPr wrap="none" rtlCol="0">
            <a:spAutoFit/>
          </a:bodyPr>
          <a:lstStyle/>
          <a:p>
            <a:r>
              <a:rPr lang="en-GB" sz="2400" i="1" dirty="0"/>
              <a:t>Contains OS data © Crown copyright and database right (2017)</a:t>
            </a:r>
            <a:endParaRPr lang="en-GB" sz="2400" dirty="0"/>
          </a:p>
        </p:txBody>
      </p:sp>
      <p:sp>
        <p:nvSpPr>
          <p:cNvPr id="9" name="Rectangle 8"/>
          <p:cNvSpPr/>
          <p:nvPr/>
        </p:nvSpPr>
        <p:spPr>
          <a:xfrm>
            <a:off x="1162210" y="16895634"/>
            <a:ext cx="774166" cy="764561"/>
          </a:xfrm>
          <a:prstGeom prst="rect">
            <a:avLst/>
          </a:prstGeom>
          <a:solidFill>
            <a:srgbClr val="E36D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283653942"/>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Heritage Policy</a:t>
            </a:r>
            <a:br>
              <a:rPr lang="en-GB" dirty="0"/>
            </a:br>
            <a:endParaRPr lang="en-GB" dirty="0"/>
          </a:p>
        </p:txBody>
      </p:sp>
      <p:sp>
        <p:nvSpPr>
          <p:cNvPr id="3" name="Content Placeholder 2"/>
          <p:cNvSpPr>
            <a:spLocks noGrp="1"/>
          </p:cNvSpPr>
          <p:nvPr>
            <p:ph idx="1"/>
          </p:nvPr>
        </p:nvSpPr>
        <p:spPr/>
        <p:txBody>
          <a:bodyPr>
            <a:normAutofit lnSpcReduction="10000"/>
          </a:bodyPr>
          <a:lstStyle/>
          <a:p>
            <a:r>
              <a:rPr lang="en-GB" dirty="0"/>
              <a:t>H 1   New development must not impact on the settings, views or access to any of the buildings designated as village assets. (see Heritage 	poster)</a:t>
            </a:r>
          </a:p>
          <a:p>
            <a:pPr lvl="0"/>
            <a:r>
              <a:rPr lang="en-GB" dirty="0"/>
              <a:t>Development will not be permitted within the area of the Church and the River Bridges.</a:t>
            </a:r>
          </a:p>
          <a:p>
            <a:pPr lvl="0"/>
            <a:r>
              <a:rPr lang="en-GB" dirty="0"/>
              <a:t>Development around Oakley House and the Drive will not be 	permitted unless it enhances the setting of the Grade11* house and 	the surrounding landscape.</a:t>
            </a:r>
          </a:p>
          <a:p>
            <a:pPr lvl="0"/>
            <a:r>
              <a:rPr lang="en-GB" dirty="0"/>
              <a:t>The former station should remain a commercial area to retain the 	industrial and historical heritage of this site </a:t>
            </a:r>
          </a:p>
          <a:p>
            <a:endParaRPr lang="en-GB" dirty="0"/>
          </a:p>
        </p:txBody>
      </p:sp>
    </p:spTree>
    <p:extLst>
      <p:ext uri="{BB962C8B-B14F-4D97-AF65-F5344CB8AC3E}">
        <p14:creationId xmlns:p14="http://schemas.microsoft.com/office/powerpoint/2010/main" val="3064098141"/>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Heritage Policy</a:t>
            </a:r>
            <a:br>
              <a:rPr lang="en-GB" dirty="0"/>
            </a:br>
            <a:endParaRPr lang="en-GB" dirty="0"/>
          </a:p>
        </p:txBody>
      </p:sp>
      <p:pic>
        <p:nvPicPr>
          <p:cNvPr id="4098" name="Picture 2" descr="&#10;    The Old School, about 1920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1738" y="4089590"/>
            <a:ext cx="14927763" cy="1057738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10;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4885" y="10533888"/>
            <a:ext cx="13892784" cy="1041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756168"/>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Heritage Policy</a:t>
            </a:r>
            <a:br>
              <a:rPr lang="en-GB" dirty="0"/>
            </a:br>
            <a:endParaRPr lang="en-GB" dirty="0"/>
          </a:p>
        </p:txBody>
      </p:sp>
      <p:sp>
        <p:nvSpPr>
          <p:cNvPr id="3" name="Content Placeholder 2"/>
          <p:cNvSpPr>
            <a:spLocks noGrp="1"/>
          </p:cNvSpPr>
          <p:nvPr>
            <p:ph idx="1"/>
          </p:nvPr>
        </p:nvSpPr>
        <p:spPr/>
        <p:txBody>
          <a:bodyPr>
            <a:normAutofit fontScale="85000" lnSpcReduction="10000"/>
          </a:bodyPr>
          <a:lstStyle/>
          <a:p>
            <a:r>
              <a:rPr lang="en-GB" dirty="0"/>
              <a:t>H 2</a:t>
            </a:r>
          </a:p>
          <a:p>
            <a:pPr lvl="0"/>
            <a:r>
              <a:rPr lang="en-GB" dirty="0"/>
              <a:t>All village assets that are to be modernised, renovated or altered should be designed with careful regard to the historical structure, architectural interest and setting.</a:t>
            </a:r>
          </a:p>
          <a:p>
            <a:pPr lvl="0"/>
            <a:r>
              <a:rPr lang="en-GB" dirty="0"/>
              <a:t> Any development of a village assets must enhance the historical value of the building.</a:t>
            </a:r>
          </a:p>
          <a:p>
            <a:pPr lvl="0"/>
            <a:r>
              <a:rPr lang="en-GB" dirty="0"/>
              <a:t>Any development of the Duke of Bedford Cottages in Oakley must retain their historical and architectural interest and setting.</a:t>
            </a:r>
          </a:p>
          <a:p>
            <a:pPr lvl="0"/>
            <a:r>
              <a:rPr lang="en-GB" dirty="0"/>
              <a:t>Oakley War Memorial is a unique feature of individual design and must be retained.</a:t>
            </a:r>
          </a:p>
          <a:p>
            <a:pPr lvl="0"/>
            <a:r>
              <a:rPr lang="en-GB" dirty="0"/>
              <a:t>Lovell Homes is a unique example of memorial houses C1930s and must retain their historical, architectural interest and setting</a:t>
            </a:r>
          </a:p>
          <a:p>
            <a:endParaRPr lang="en-GB" dirty="0"/>
          </a:p>
        </p:txBody>
      </p:sp>
    </p:spTree>
    <p:extLst>
      <p:ext uri="{BB962C8B-B14F-4D97-AF65-F5344CB8AC3E}">
        <p14:creationId xmlns:p14="http://schemas.microsoft.com/office/powerpoint/2010/main" val="3306606851"/>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583" r="9978"/>
          <a:stretch/>
        </p:blipFill>
        <p:spPr>
          <a:xfrm>
            <a:off x="-1" y="0"/>
            <a:ext cx="30275213" cy="21383625"/>
          </a:xfrm>
          <a:prstGeom prst="rect">
            <a:avLst/>
          </a:prstGeom>
        </p:spPr>
      </p:pic>
      <p:sp>
        <p:nvSpPr>
          <p:cNvPr id="2" name="Title 1"/>
          <p:cNvSpPr>
            <a:spLocks noGrp="1"/>
          </p:cNvSpPr>
          <p:nvPr>
            <p:ph type="title"/>
          </p:nvPr>
        </p:nvSpPr>
        <p:spPr>
          <a:xfrm>
            <a:off x="4604657" y="1763485"/>
            <a:ext cx="9405257" cy="1567543"/>
          </a:xfrm>
        </p:spPr>
        <p:txBody>
          <a:bodyPr>
            <a:noAutofit/>
          </a:bodyPr>
          <a:lstStyle/>
          <a:p>
            <a:r>
              <a:rPr lang="en-GB" sz="12000" b="1" dirty="0"/>
              <a:t>Heritage Areas</a:t>
            </a:r>
          </a:p>
        </p:txBody>
      </p:sp>
      <p:sp>
        <p:nvSpPr>
          <p:cNvPr id="5" name="TextBox 4"/>
          <p:cNvSpPr txBox="1"/>
          <p:nvPr/>
        </p:nvSpPr>
        <p:spPr>
          <a:xfrm>
            <a:off x="887506" y="16643624"/>
            <a:ext cx="8875059" cy="3416320"/>
          </a:xfrm>
          <a:prstGeom prst="rect">
            <a:avLst/>
          </a:prstGeom>
          <a:noFill/>
        </p:spPr>
        <p:txBody>
          <a:bodyPr wrap="square" rtlCol="0">
            <a:spAutoFit/>
          </a:bodyPr>
          <a:lstStyle/>
          <a:p>
            <a:pPr>
              <a:lnSpc>
                <a:spcPct val="150000"/>
              </a:lnSpc>
            </a:pPr>
            <a:r>
              <a:rPr lang="en-GB" sz="4800" dirty="0"/>
              <a:t>          Heritage Areas</a:t>
            </a:r>
          </a:p>
          <a:p>
            <a:pPr>
              <a:lnSpc>
                <a:spcPct val="150000"/>
              </a:lnSpc>
            </a:pPr>
            <a:r>
              <a:rPr lang="en-GB" sz="4800" dirty="0"/>
              <a:t>          Flood Zone</a:t>
            </a:r>
          </a:p>
          <a:p>
            <a:pPr>
              <a:lnSpc>
                <a:spcPct val="150000"/>
              </a:lnSpc>
            </a:pPr>
            <a:r>
              <a:rPr lang="en-GB" sz="4800" dirty="0"/>
              <a:t>          Current Settlement Area</a:t>
            </a:r>
          </a:p>
        </p:txBody>
      </p:sp>
      <p:sp>
        <p:nvSpPr>
          <p:cNvPr id="6" name="Rectangle 5"/>
          <p:cNvSpPr/>
          <p:nvPr/>
        </p:nvSpPr>
        <p:spPr>
          <a:xfrm>
            <a:off x="1162210" y="18042112"/>
            <a:ext cx="774166" cy="764561"/>
          </a:xfrm>
          <a:prstGeom prst="rect">
            <a:avLst/>
          </a:prstGeom>
          <a:solidFill>
            <a:srgbClr val="68A0F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p:nvSpPr>
        <p:spPr>
          <a:xfrm>
            <a:off x="1162210" y="19188590"/>
            <a:ext cx="774166" cy="764561"/>
          </a:xfrm>
          <a:prstGeom prst="rect">
            <a:avLst/>
          </a:prstGeom>
          <a:solidFill>
            <a:srgbClr val="D47FD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p:cNvSpPr txBox="1"/>
          <p:nvPr/>
        </p:nvSpPr>
        <p:spPr>
          <a:xfrm>
            <a:off x="1162210" y="20150402"/>
            <a:ext cx="8069838" cy="461665"/>
          </a:xfrm>
          <a:prstGeom prst="rect">
            <a:avLst/>
          </a:prstGeom>
          <a:noFill/>
        </p:spPr>
        <p:txBody>
          <a:bodyPr wrap="none" rtlCol="0">
            <a:spAutoFit/>
          </a:bodyPr>
          <a:lstStyle/>
          <a:p>
            <a:r>
              <a:rPr lang="en-GB" sz="2400" i="1" dirty="0"/>
              <a:t>Contains OS data © Crown copyright and database right (2017)</a:t>
            </a:r>
            <a:endParaRPr lang="en-GB" sz="2400" dirty="0"/>
          </a:p>
        </p:txBody>
      </p:sp>
      <p:sp>
        <p:nvSpPr>
          <p:cNvPr id="9" name="Rectangle 8"/>
          <p:cNvSpPr/>
          <p:nvPr/>
        </p:nvSpPr>
        <p:spPr>
          <a:xfrm>
            <a:off x="1162210" y="16895634"/>
            <a:ext cx="774166" cy="764561"/>
          </a:xfrm>
          <a:prstGeom prst="rect">
            <a:avLst/>
          </a:prstGeom>
          <a:solidFill>
            <a:srgbClr val="E36D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20909947"/>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Local Green Spaces</a:t>
            </a:r>
            <a:br>
              <a:rPr lang="en-GB" dirty="0"/>
            </a:br>
            <a:endParaRPr lang="en-GB" dirty="0"/>
          </a:p>
        </p:txBody>
      </p:sp>
      <p:sp>
        <p:nvSpPr>
          <p:cNvPr id="3" name="Content Placeholder 2"/>
          <p:cNvSpPr>
            <a:spLocks noGrp="1"/>
          </p:cNvSpPr>
          <p:nvPr>
            <p:ph idx="1"/>
          </p:nvPr>
        </p:nvSpPr>
        <p:spPr/>
        <p:txBody>
          <a:bodyPr>
            <a:normAutofit fontScale="70000" lnSpcReduction="20000"/>
          </a:bodyPr>
          <a:lstStyle/>
          <a:p>
            <a:r>
              <a:rPr lang="en-GB" b="1" dirty="0"/>
              <a:t>Grange Close Green, bounded by Station Road, </a:t>
            </a:r>
            <a:r>
              <a:rPr lang="en-GB" b="1" dirty="0" err="1"/>
              <a:t>Reynes</a:t>
            </a:r>
            <a:r>
              <a:rPr lang="en-GB" b="1" dirty="0"/>
              <a:t> Drive</a:t>
            </a:r>
          </a:p>
          <a:p>
            <a:pPr lvl="0"/>
            <a:r>
              <a:rPr lang="en-GB" b="1" dirty="0"/>
              <a:t>Oakley Sports and Social Club, Church Lane</a:t>
            </a:r>
          </a:p>
          <a:p>
            <a:r>
              <a:rPr lang="en-GB" b="1" dirty="0" err="1"/>
              <a:t>Linch</a:t>
            </a:r>
            <a:r>
              <a:rPr lang="en-GB" b="1" dirty="0"/>
              <a:t> Furlong Nature Reserve, </a:t>
            </a:r>
            <a:r>
              <a:rPr lang="en-GB" b="1" dirty="0" err="1"/>
              <a:t>Pavenham</a:t>
            </a:r>
            <a:r>
              <a:rPr lang="en-GB" b="1" dirty="0"/>
              <a:t> Road</a:t>
            </a:r>
          </a:p>
          <a:p>
            <a:r>
              <a:rPr lang="en-GB" b="1" dirty="0"/>
              <a:t>Adjacent to the Great River Ouse </a:t>
            </a:r>
          </a:p>
          <a:p>
            <a:r>
              <a:rPr lang="en-GB" b="1" dirty="0"/>
              <a:t>Judges Spinney, Highfield Road</a:t>
            </a:r>
            <a:endParaRPr lang="en-GB" dirty="0"/>
          </a:p>
          <a:p>
            <a:r>
              <a:rPr lang="en-GB" b="1" dirty="0"/>
              <a:t>Allotments and Community Orchard, </a:t>
            </a:r>
            <a:r>
              <a:rPr lang="en-GB" b="1" dirty="0" err="1"/>
              <a:t>Pavenham</a:t>
            </a:r>
            <a:r>
              <a:rPr lang="en-GB" b="1" dirty="0"/>
              <a:t> Road</a:t>
            </a:r>
          </a:p>
          <a:p>
            <a:r>
              <a:rPr lang="en-GB" dirty="0"/>
              <a:t> </a:t>
            </a:r>
            <a:r>
              <a:rPr lang="en-GB" b="1" dirty="0"/>
              <a:t>Copse/woodland in Westfield Road</a:t>
            </a:r>
          </a:p>
          <a:p>
            <a:r>
              <a:rPr lang="en-GB" b="1" dirty="0"/>
              <a:t>Field to the rear of Church Lane, north of the River</a:t>
            </a:r>
          </a:p>
          <a:p>
            <a:r>
              <a:rPr lang="en-GB" b="1" dirty="0"/>
              <a:t>The field adjacent to houses and schools in Station Road, next to the Midland main line railway line and also Lincroft New Field</a:t>
            </a:r>
          </a:p>
          <a:p>
            <a:r>
              <a:rPr lang="en-GB" b="1" dirty="0"/>
              <a:t>Browns Wood</a:t>
            </a:r>
          </a:p>
          <a:p>
            <a:r>
              <a:rPr lang="en-GB" b="1" dirty="0"/>
              <a:t>Paddock and Orchard Associated with Middle Farm </a:t>
            </a:r>
          </a:p>
          <a:p>
            <a:r>
              <a:rPr lang="en-GB" b="1" dirty="0"/>
              <a:t>Village Green</a:t>
            </a:r>
            <a:endParaRPr lang="en-GB" dirty="0"/>
          </a:p>
          <a:p>
            <a:endParaRPr lang="en-GB" dirty="0"/>
          </a:p>
          <a:p>
            <a:pPr lvl="0"/>
            <a:endParaRPr lang="en-GB" dirty="0"/>
          </a:p>
          <a:p>
            <a:endParaRPr lang="en-GB" dirty="0"/>
          </a:p>
          <a:p>
            <a:endParaRPr lang="en-GB" dirty="0"/>
          </a:p>
        </p:txBody>
      </p:sp>
    </p:spTree>
    <p:extLst>
      <p:ext uri="{BB962C8B-B14F-4D97-AF65-F5344CB8AC3E}">
        <p14:creationId xmlns:p14="http://schemas.microsoft.com/office/powerpoint/2010/main" val="563631635"/>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Local Business &amp; Employment Policy</a:t>
            </a:r>
            <a:br>
              <a:rPr lang="en-GB" b="1" u="sng" dirty="0"/>
            </a:br>
            <a:endParaRPr lang="en-GB" dirty="0"/>
          </a:p>
        </p:txBody>
      </p:sp>
      <p:sp>
        <p:nvSpPr>
          <p:cNvPr id="3" name="Content Placeholder 2"/>
          <p:cNvSpPr>
            <a:spLocks noGrp="1"/>
          </p:cNvSpPr>
          <p:nvPr>
            <p:ph idx="1"/>
          </p:nvPr>
        </p:nvSpPr>
        <p:spPr/>
        <p:txBody>
          <a:bodyPr>
            <a:normAutofit/>
          </a:bodyPr>
          <a:lstStyle/>
          <a:p>
            <a:endParaRPr lang="en-GB" dirty="0"/>
          </a:p>
        </p:txBody>
      </p:sp>
      <p:pic>
        <p:nvPicPr>
          <p:cNvPr id="2050" name="Picture 2" descr="&#10;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6813" y="8415338"/>
            <a:ext cx="7620000" cy="45529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10;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1421" y="4279392"/>
            <a:ext cx="24806254" cy="1475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109110"/>
      </p:ext>
    </p:extLst>
  </p:cSld>
  <p:clrMapOvr>
    <a:masterClrMapping/>
  </p:clrMapOvr>
  <mc:AlternateContent xmlns:mc="http://schemas.openxmlformats.org/markup-compatibility/2006" xmlns:p14="http://schemas.microsoft.com/office/powerpoint/2010/main">
    <mc:Choice Requires="p14">
      <p:transition p14:dur="250" advTm="7000"/>
    </mc:Choice>
    <mc:Fallback xmlns="">
      <p:transition advTm="7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2917" b="4470"/>
          <a:stretch/>
        </p:blipFill>
        <p:spPr>
          <a:xfrm>
            <a:off x="0" y="-653142"/>
            <a:ext cx="30275213" cy="22036767"/>
          </a:xfrm>
          <a:prstGeom prst="rect">
            <a:avLst/>
          </a:prstGeom>
        </p:spPr>
      </p:pic>
      <p:sp>
        <p:nvSpPr>
          <p:cNvPr id="2" name="Title 1"/>
          <p:cNvSpPr>
            <a:spLocks noGrp="1"/>
          </p:cNvSpPr>
          <p:nvPr>
            <p:ph type="title"/>
          </p:nvPr>
        </p:nvSpPr>
        <p:spPr>
          <a:xfrm>
            <a:off x="1162210" y="3525055"/>
            <a:ext cx="9405257" cy="1567543"/>
          </a:xfrm>
        </p:spPr>
        <p:txBody>
          <a:bodyPr>
            <a:noAutofit/>
          </a:bodyPr>
          <a:lstStyle/>
          <a:p>
            <a:r>
              <a:rPr lang="en-GB" sz="12000" b="1" dirty="0"/>
              <a:t>Green Spaces</a:t>
            </a:r>
          </a:p>
        </p:txBody>
      </p:sp>
      <p:sp>
        <p:nvSpPr>
          <p:cNvPr id="5" name="TextBox 4"/>
          <p:cNvSpPr txBox="1"/>
          <p:nvPr/>
        </p:nvSpPr>
        <p:spPr>
          <a:xfrm>
            <a:off x="887506" y="5162743"/>
            <a:ext cx="8875059" cy="2308324"/>
          </a:xfrm>
          <a:prstGeom prst="rect">
            <a:avLst/>
          </a:prstGeom>
          <a:noFill/>
        </p:spPr>
        <p:txBody>
          <a:bodyPr wrap="square" rtlCol="0">
            <a:spAutoFit/>
          </a:bodyPr>
          <a:lstStyle/>
          <a:p>
            <a:pPr>
              <a:lnSpc>
                <a:spcPct val="150000"/>
              </a:lnSpc>
            </a:pPr>
            <a:r>
              <a:rPr lang="en-GB" sz="4800" dirty="0"/>
              <a:t>          Proposed Green Spaces</a:t>
            </a:r>
          </a:p>
          <a:p>
            <a:pPr>
              <a:lnSpc>
                <a:spcPct val="150000"/>
              </a:lnSpc>
            </a:pPr>
            <a:r>
              <a:rPr lang="en-GB" sz="4800" dirty="0"/>
              <a:t>          Current Settlement Area</a:t>
            </a:r>
          </a:p>
        </p:txBody>
      </p:sp>
      <p:sp>
        <p:nvSpPr>
          <p:cNvPr id="6" name="Rectangle 5"/>
          <p:cNvSpPr/>
          <p:nvPr/>
        </p:nvSpPr>
        <p:spPr>
          <a:xfrm>
            <a:off x="1162210" y="5385579"/>
            <a:ext cx="774166" cy="764561"/>
          </a:xfrm>
          <a:prstGeom prst="rect">
            <a:avLst/>
          </a:prstGeom>
          <a:solidFill>
            <a:srgbClr val="688B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p:nvSpPr>
        <p:spPr>
          <a:xfrm>
            <a:off x="1162210" y="6532057"/>
            <a:ext cx="774166" cy="764561"/>
          </a:xfrm>
          <a:prstGeom prst="rect">
            <a:avLst/>
          </a:prstGeom>
          <a:solidFill>
            <a:srgbClr val="D47FD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p:cNvSpPr txBox="1"/>
          <p:nvPr/>
        </p:nvSpPr>
        <p:spPr>
          <a:xfrm>
            <a:off x="1162210" y="7493869"/>
            <a:ext cx="8069838" cy="461665"/>
          </a:xfrm>
          <a:prstGeom prst="rect">
            <a:avLst/>
          </a:prstGeom>
          <a:noFill/>
        </p:spPr>
        <p:txBody>
          <a:bodyPr wrap="none" rtlCol="0">
            <a:spAutoFit/>
          </a:bodyPr>
          <a:lstStyle/>
          <a:p>
            <a:r>
              <a:rPr lang="en-GB" sz="2400" i="1" dirty="0"/>
              <a:t>Contains OS data © Crown copyright and database right (2017)</a:t>
            </a:r>
            <a:endParaRPr lang="en-GB" sz="2400" dirty="0"/>
          </a:p>
        </p:txBody>
      </p:sp>
    </p:spTree>
    <p:extLst>
      <p:ext uri="{BB962C8B-B14F-4D97-AF65-F5344CB8AC3E}">
        <p14:creationId xmlns:p14="http://schemas.microsoft.com/office/powerpoint/2010/main" val="491387118"/>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Local Green Spaces</a:t>
            </a:r>
            <a:br>
              <a:rPr lang="en-GB" dirty="0"/>
            </a:br>
            <a:endParaRPr lang="en-GB" dirty="0"/>
          </a:p>
        </p:txBody>
      </p:sp>
      <p:sp>
        <p:nvSpPr>
          <p:cNvPr id="3" name="Content Placeholder 2"/>
          <p:cNvSpPr>
            <a:spLocks noGrp="1"/>
          </p:cNvSpPr>
          <p:nvPr>
            <p:ph idx="1"/>
          </p:nvPr>
        </p:nvSpPr>
        <p:spPr/>
        <p:txBody>
          <a:bodyPr>
            <a:normAutofit/>
          </a:bodyPr>
          <a:lstStyle/>
          <a:p>
            <a:r>
              <a:rPr lang="en-GB" dirty="0"/>
              <a:t>	GS 1 Future development should not take place on the Local Green Spaces detailed on the policy poster and identified on Map (Green Spaces) </a:t>
            </a:r>
            <a:br>
              <a:rPr lang="en-GB" dirty="0"/>
            </a:br>
            <a:r>
              <a:rPr lang="en-GB" dirty="0"/>
              <a:t>	</a:t>
            </a:r>
          </a:p>
          <a:p>
            <a:r>
              <a:rPr lang="en-GB" dirty="0"/>
              <a:t>	GS 2 Any new development should provide sufficient green spaces, in keeping with the current village design.</a:t>
            </a:r>
          </a:p>
          <a:p>
            <a:endParaRPr lang="en-GB" dirty="0"/>
          </a:p>
          <a:p>
            <a:pPr lvl="0"/>
            <a:endParaRPr lang="en-GB" dirty="0"/>
          </a:p>
          <a:p>
            <a:endParaRPr lang="en-GB" dirty="0"/>
          </a:p>
          <a:p>
            <a:endParaRPr lang="en-GB" dirty="0"/>
          </a:p>
        </p:txBody>
      </p:sp>
    </p:spTree>
    <p:extLst>
      <p:ext uri="{BB962C8B-B14F-4D97-AF65-F5344CB8AC3E}">
        <p14:creationId xmlns:p14="http://schemas.microsoft.com/office/powerpoint/2010/main" val="3246891519"/>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2917" b="4470"/>
          <a:stretch/>
        </p:blipFill>
        <p:spPr>
          <a:xfrm>
            <a:off x="0" y="-653142"/>
            <a:ext cx="30275213" cy="22036767"/>
          </a:xfrm>
          <a:prstGeom prst="rect">
            <a:avLst/>
          </a:prstGeom>
        </p:spPr>
      </p:pic>
      <p:sp>
        <p:nvSpPr>
          <p:cNvPr id="2" name="Title 1"/>
          <p:cNvSpPr>
            <a:spLocks noGrp="1"/>
          </p:cNvSpPr>
          <p:nvPr>
            <p:ph type="title"/>
          </p:nvPr>
        </p:nvSpPr>
        <p:spPr>
          <a:xfrm>
            <a:off x="1162210" y="3525055"/>
            <a:ext cx="9405257" cy="1567543"/>
          </a:xfrm>
        </p:spPr>
        <p:txBody>
          <a:bodyPr>
            <a:noAutofit/>
          </a:bodyPr>
          <a:lstStyle/>
          <a:p>
            <a:r>
              <a:rPr lang="en-GB" sz="12000" b="1" dirty="0"/>
              <a:t>Green Spaces</a:t>
            </a:r>
          </a:p>
        </p:txBody>
      </p:sp>
      <p:sp>
        <p:nvSpPr>
          <p:cNvPr id="5" name="TextBox 4"/>
          <p:cNvSpPr txBox="1"/>
          <p:nvPr/>
        </p:nvSpPr>
        <p:spPr>
          <a:xfrm>
            <a:off x="887506" y="5162743"/>
            <a:ext cx="8875059" cy="2308324"/>
          </a:xfrm>
          <a:prstGeom prst="rect">
            <a:avLst/>
          </a:prstGeom>
          <a:noFill/>
        </p:spPr>
        <p:txBody>
          <a:bodyPr wrap="square" rtlCol="0">
            <a:spAutoFit/>
          </a:bodyPr>
          <a:lstStyle/>
          <a:p>
            <a:pPr>
              <a:lnSpc>
                <a:spcPct val="150000"/>
              </a:lnSpc>
            </a:pPr>
            <a:r>
              <a:rPr lang="en-GB" sz="4800" dirty="0"/>
              <a:t>          Proposed Green Spaces</a:t>
            </a:r>
          </a:p>
          <a:p>
            <a:pPr>
              <a:lnSpc>
                <a:spcPct val="150000"/>
              </a:lnSpc>
            </a:pPr>
            <a:r>
              <a:rPr lang="en-GB" sz="4800" dirty="0"/>
              <a:t>          Current Settlement Area</a:t>
            </a:r>
          </a:p>
        </p:txBody>
      </p:sp>
      <p:sp>
        <p:nvSpPr>
          <p:cNvPr id="6" name="Rectangle 5"/>
          <p:cNvSpPr/>
          <p:nvPr/>
        </p:nvSpPr>
        <p:spPr>
          <a:xfrm>
            <a:off x="1162210" y="5385579"/>
            <a:ext cx="774166" cy="764561"/>
          </a:xfrm>
          <a:prstGeom prst="rect">
            <a:avLst/>
          </a:prstGeom>
          <a:solidFill>
            <a:srgbClr val="688B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p:nvSpPr>
        <p:spPr>
          <a:xfrm>
            <a:off x="1162210" y="6532057"/>
            <a:ext cx="774166" cy="764561"/>
          </a:xfrm>
          <a:prstGeom prst="rect">
            <a:avLst/>
          </a:prstGeom>
          <a:solidFill>
            <a:srgbClr val="D47FD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p:cNvSpPr txBox="1"/>
          <p:nvPr/>
        </p:nvSpPr>
        <p:spPr>
          <a:xfrm>
            <a:off x="1162210" y="7493869"/>
            <a:ext cx="8069838" cy="461665"/>
          </a:xfrm>
          <a:prstGeom prst="rect">
            <a:avLst/>
          </a:prstGeom>
          <a:noFill/>
        </p:spPr>
        <p:txBody>
          <a:bodyPr wrap="none" rtlCol="0">
            <a:spAutoFit/>
          </a:bodyPr>
          <a:lstStyle/>
          <a:p>
            <a:r>
              <a:rPr lang="en-GB" sz="2400" i="1" dirty="0"/>
              <a:t>Contains OS data © Crown copyright and database right (2017)</a:t>
            </a:r>
            <a:endParaRPr lang="en-GB" sz="2400" dirty="0"/>
          </a:p>
        </p:txBody>
      </p:sp>
    </p:spTree>
    <p:extLst>
      <p:ext uri="{BB962C8B-B14F-4D97-AF65-F5344CB8AC3E}">
        <p14:creationId xmlns:p14="http://schemas.microsoft.com/office/powerpoint/2010/main" val="3466156895"/>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u="sng" dirty="0"/>
              <a:t>Landscape and Environment Development Policies </a:t>
            </a:r>
            <a:br>
              <a:rPr lang="en-GB" dirty="0"/>
            </a:br>
            <a:endParaRPr lang="en-GB" dirty="0"/>
          </a:p>
        </p:txBody>
      </p:sp>
      <p:sp>
        <p:nvSpPr>
          <p:cNvPr id="3" name="Content Placeholder 2"/>
          <p:cNvSpPr>
            <a:spLocks noGrp="1"/>
          </p:cNvSpPr>
          <p:nvPr>
            <p:ph idx="1"/>
          </p:nvPr>
        </p:nvSpPr>
        <p:spPr/>
        <p:txBody>
          <a:bodyPr>
            <a:normAutofit fontScale="70000" lnSpcReduction="20000"/>
          </a:bodyPr>
          <a:lstStyle/>
          <a:p>
            <a:r>
              <a:rPr lang="en-GB" b="1" dirty="0"/>
              <a:t>LE 1</a:t>
            </a:r>
            <a:endParaRPr lang="en-GB" dirty="0"/>
          </a:p>
          <a:p>
            <a:r>
              <a:rPr lang="en-GB" b="1" dirty="0"/>
              <a:t>Development within Oakley Parish boundary will conform to the development guidelines laid out in the Oakley Village Landscape Character Assessment supported by the Bedford Borough Landscape Character Assessment.</a:t>
            </a:r>
            <a:endParaRPr lang="en-GB" dirty="0"/>
          </a:p>
          <a:p>
            <a:r>
              <a:rPr lang="en-GB" b="1" dirty="0"/>
              <a:t>LE 2 The River Valley</a:t>
            </a:r>
            <a:endParaRPr lang="en-GB" dirty="0"/>
          </a:p>
          <a:p>
            <a:r>
              <a:rPr lang="en-GB" b="1" dirty="0"/>
              <a:t>The river and river valley area throughout the parish will be protected from development.</a:t>
            </a:r>
            <a:r>
              <a:rPr lang="en-GB" b="1" i="1" dirty="0"/>
              <a:t> </a:t>
            </a:r>
            <a:r>
              <a:rPr lang="en-GB" dirty="0"/>
              <a:t> </a:t>
            </a:r>
          </a:p>
          <a:p>
            <a:r>
              <a:rPr lang="en-GB" b="1" dirty="0"/>
              <a:t>LE 3 The Limestone Bridges</a:t>
            </a:r>
            <a:endParaRPr lang="en-GB" dirty="0"/>
          </a:p>
          <a:p>
            <a:r>
              <a:rPr lang="en-GB" b="1" dirty="0"/>
              <a:t>3.1 The ‘Two Bridges’ Approach into Oakley from </a:t>
            </a:r>
            <a:r>
              <a:rPr lang="en-GB" b="1" dirty="0" err="1"/>
              <a:t>Bromham</a:t>
            </a:r>
            <a:endParaRPr lang="en-GB" dirty="0"/>
          </a:p>
          <a:p>
            <a:r>
              <a:rPr lang="en-GB" b="1" dirty="0"/>
              <a:t>No development will be allowed which impinges upon the views between St. Mary’s Church and the Two Bridges to/from </a:t>
            </a:r>
            <a:r>
              <a:rPr lang="en-GB" b="1" dirty="0" err="1"/>
              <a:t>Bromham</a:t>
            </a:r>
            <a:r>
              <a:rPr lang="en-GB" b="1" dirty="0"/>
              <a:t> or upon the long views up and down the river from the Bridges as described above.</a:t>
            </a:r>
            <a:endParaRPr lang="en-GB" dirty="0"/>
          </a:p>
          <a:p>
            <a:r>
              <a:rPr lang="en-GB" b="1" dirty="0"/>
              <a:t>3.2 The Stafford Bridge</a:t>
            </a:r>
            <a:endParaRPr lang="en-GB" dirty="0"/>
          </a:p>
          <a:p>
            <a:r>
              <a:rPr lang="en-GB" b="1" dirty="0"/>
              <a:t>The landscape settings surrounding the Stafford Bridge, including </a:t>
            </a:r>
            <a:r>
              <a:rPr lang="en-GB" b="1" dirty="0" err="1"/>
              <a:t>Linch</a:t>
            </a:r>
            <a:r>
              <a:rPr lang="en-GB" b="1" dirty="0"/>
              <a:t> Furlong and the allotments, will be protected from development.</a:t>
            </a:r>
            <a:endParaRPr lang="en-GB" dirty="0"/>
          </a:p>
          <a:p>
            <a:endParaRPr lang="en-GB" dirty="0"/>
          </a:p>
        </p:txBody>
      </p:sp>
    </p:spTree>
    <p:extLst>
      <p:ext uri="{BB962C8B-B14F-4D97-AF65-F5344CB8AC3E}">
        <p14:creationId xmlns:p14="http://schemas.microsoft.com/office/powerpoint/2010/main" val="1258222972"/>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u="sng" dirty="0"/>
              <a:t>Landscape and Environment Development Policies </a:t>
            </a:r>
            <a:br>
              <a:rPr lang="en-GB" dirty="0"/>
            </a:br>
            <a:endParaRPr lang="en-GB" dirty="0"/>
          </a:p>
        </p:txBody>
      </p:sp>
      <p:pic>
        <p:nvPicPr>
          <p:cNvPr id="5124" name="Picture 4" descr="&#10;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87893" y="4680901"/>
            <a:ext cx="20603243" cy="15452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29964"/>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r="2663"/>
          <a:stretch/>
        </p:blipFill>
        <p:spPr>
          <a:xfrm>
            <a:off x="-2" y="0"/>
            <a:ext cx="30275215" cy="21383625"/>
          </a:xfrm>
          <a:prstGeom prst="rect">
            <a:avLst/>
          </a:prstGeom>
        </p:spPr>
      </p:pic>
      <p:sp>
        <p:nvSpPr>
          <p:cNvPr id="2" name="Title 1"/>
          <p:cNvSpPr>
            <a:spLocks noGrp="1"/>
          </p:cNvSpPr>
          <p:nvPr>
            <p:ph type="title"/>
          </p:nvPr>
        </p:nvSpPr>
        <p:spPr>
          <a:xfrm>
            <a:off x="1162210" y="860612"/>
            <a:ext cx="9405257" cy="5374981"/>
          </a:xfrm>
        </p:spPr>
        <p:txBody>
          <a:bodyPr>
            <a:noAutofit/>
          </a:bodyPr>
          <a:lstStyle/>
          <a:p>
            <a:r>
              <a:rPr lang="en-GB" sz="12000" b="1" dirty="0"/>
              <a:t>Proposed Development Sites</a:t>
            </a:r>
          </a:p>
        </p:txBody>
      </p:sp>
      <p:sp>
        <p:nvSpPr>
          <p:cNvPr id="6" name="TextBox 5"/>
          <p:cNvSpPr txBox="1"/>
          <p:nvPr/>
        </p:nvSpPr>
        <p:spPr>
          <a:xfrm>
            <a:off x="887506" y="18341788"/>
            <a:ext cx="8875059" cy="2193806"/>
          </a:xfrm>
          <a:prstGeom prst="rect">
            <a:avLst/>
          </a:prstGeom>
          <a:noFill/>
        </p:spPr>
        <p:txBody>
          <a:bodyPr wrap="square" rtlCol="0">
            <a:spAutoFit/>
          </a:bodyPr>
          <a:lstStyle/>
          <a:p>
            <a:pPr>
              <a:lnSpc>
                <a:spcPct val="150000"/>
              </a:lnSpc>
            </a:pPr>
            <a:r>
              <a:rPr lang="en-GB" sz="4800" dirty="0"/>
              <a:t>          Proposed Sites</a:t>
            </a:r>
          </a:p>
          <a:p>
            <a:pPr>
              <a:lnSpc>
                <a:spcPct val="150000"/>
              </a:lnSpc>
            </a:pPr>
            <a:r>
              <a:rPr lang="en-GB" sz="4800" dirty="0"/>
              <a:t>          Current Settlement Area</a:t>
            </a:r>
          </a:p>
        </p:txBody>
      </p:sp>
      <p:sp>
        <p:nvSpPr>
          <p:cNvPr id="5" name="Rectangle 4"/>
          <p:cNvSpPr/>
          <p:nvPr/>
        </p:nvSpPr>
        <p:spPr>
          <a:xfrm>
            <a:off x="1162210" y="18564624"/>
            <a:ext cx="774166" cy="764561"/>
          </a:xfrm>
          <a:prstGeom prst="rect">
            <a:avLst/>
          </a:prstGeom>
          <a:solidFill>
            <a:srgbClr val="FADC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p:nvSpPr>
        <p:spPr>
          <a:xfrm>
            <a:off x="1162210" y="19711102"/>
            <a:ext cx="774166" cy="764561"/>
          </a:xfrm>
          <a:prstGeom prst="rect">
            <a:avLst/>
          </a:prstGeom>
          <a:solidFill>
            <a:srgbClr val="D47FD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p:cNvSpPr txBox="1"/>
          <p:nvPr/>
        </p:nvSpPr>
        <p:spPr>
          <a:xfrm>
            <a:off x="1162210" y="20672914"/>
            <a:ext cx="8069838" cy="461665"/>
          </a:xfrm>
          <a:prstGeom prst="rect">
            <a:avLst/>
          </a:prstGeom>
          <a:noFill/>
        </p:spPr>
        <p:txBody>
          <a:bodyPr wrap="none" rtlCol="0">
            <a:spAutoFit/>
          </a:bodyPr>
          <a:lstStyle/>
          <a:p>
            <a:r>
              <a:rPr lang="en-GB" sz="2400" i="1" dirty="0"/>
              <a:t>Contains OS data © Crown copyright and database right (2017)</a:t>
            </a:r>
            <a:endParaRPr lang="en-GB" sz="2400" dirty="0"/>
          </a:p>
        </p:txBody>
      </p:sp>
    </p:spTree>
    <p:extLst>
      <p:ext uri="{BB962C8B-B14F-4D97-AF65-F5344CB8AC3E}">
        <p14:creationId xmlns:p14="http://schemas.microsoft.com/office/powerpoint/2010/main" val="3022470681"/>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u="sng" dirty="0"/>
              <a:t>Landscape and Environment Development Policies </a:t>
            </a:r>
            <a:br>
              <a:rPr lang="en-GB" dirty="0"/>
            </a:br>
            <a:endParaRPr lang="en-GB" dirty="0"/>
          </a:p>
        </p:txBody>
      </p:sp>
      <p:sp>
        <p:nvSpPr>
          <p:cNvPr id="3" name="Content Placeholder 2"/>
          <p:cNvSpPr>
            <a:spLocks noGrp="1"/>
          </p:cNvSpPr>
          <p:nvPr>
            <p:ph idx="1"/>
          </p:nvPr>
        </p:nvSpPr>
        <p:spPr/>
        <p:txBody>
          <a:bodyPr>
            <a:normAutofit fontScale="92500" lnSpcReduction="20000"/>
          </a:bodyPr>
          <a:lstStyle/>
          <a:p>
            <a:r>
              <a:rPr lang="en-GB" b="1" dirty="0"/>
              <a:t>LE 4 Long Views to and from Oakley</a:t>
            </a:r>
            <a:endParaRPr lang="en-GB" dirty="0"/>
          </a:p>
          <a:p>
            <a:r>
              <a:rPr lang="en-GB" b="1" dirty="0"/>
              <a:t>Development will not be permitted that will impact upon the Long Views to and from Oakley.</a:t>
            </a:r>
            <a:endParaRPr lang="en-GB" dirty="0"/>
          </a:p>
          <a:p>
            <a:r>
              <a:rPr lang="en-GB" b="1" dirty="0"/>
              <a:t>LE 5 Coalescence with Neighbouring Villages</a:t>
            </a:r>
            <a:endParaRPr lang="en-GB" dirty="0"/>
          </a:p>
          <a:p>
            <a:r>
              <a:rPr lang="en-GB" b="1" dirty="0"/>
              <a:t>To prevent coalescence with neighbouring village Clapham, no development will be permitted on the area of land east of Station Road opposite the schools, extending from the Old Station in the north, to Lovell Road in the south.</a:t>
            </a:r>
          </a:p>
          <a:p>
            <a:r>
              <a:rPr lang="en-GB" b="1" dirty="0"/>
              <a:t>LE 6 Linear Extension of Oakley</a:t>
            </a:r>
            <a:endParaRPr lang="en-GB" dirty="0"/>
          </a:p>
          <a:p>
            <a:r>
              <a:rPr lang="en-GB" b="1" dirty="0"/>
              <a:t>The linear extension of Oakley along the entrance roads will be restricted for the reasons identified in the Oakley Village Landscape Character Assessment above.</a:t>
            </a:r>
          </a:p>
          <a:p>
            <a:endParaRPr lang="en-GB" dirty="0"/>
          </a:p>
          <a:p>
            <a:endParaRPr lang="en-GB" dirty="0"/>
          </a:p>
          <a:p>
            <a:endParaRPr lang="en-GB" dirty="0"/>
          </a:p>
        </p:txBody>
      </p:sp>
    </p:spTree>
    <p:extLst>
      <p:ext uri="{BB962C8B-B14F-4D97-AF65-F5344CB8AC3E}">
        <p14:creationId xmlns:p14="http://schemas.microsoft.com/office/powerpoint/2010/main" val="1710863135"/>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u="sng" dirty="0"/>
              <a:t>Landscape and Environment Development Policies </a:t>
            </a:r>
            <a:br>
              <a:rPr lang="en-GB" dirty="0"/>
            </a:br>
            <a:endParaRPr lang="en-GB" dirty="0"/>
          </a:p>
        </p:txBody>
      </p:sp>
      <p:sp>
        <p:nvSpPr>
          <p:cNvPr id="3" name="Content Placeholder 2"/>
          <p:cNvSpPr>
            <a:spLocks noGrp="1"/>
          </p:cNvSpPr>
          <p:nvPr>
            <p:ph idx="1"/>
          </p:nvPr>
        </p:nvSpPr>
        <p:spPr/>
        <p:txBody>
          <a:bodyPr>
            <a:normAutofit/>
          </a:bodyPr>
          <a:lstStyle/>
          <a:p>
            <a:endParaRPr lang="en-GB" dirty="0"/>
          </a:p>
          <a:p>
            <a:endParaRPr lang="en-GB" dirty="0"/>
          </a:p>
          <a:p>
            <a:endParaRPr lang="en-GB" dirty="0"/>
          </a:p>
        </p:txBody>
      </p:sp>
      <p:pic>
        <p:nvPicPr>
          <p:cNvPr id="4" name="Picture 3"/>
          <p:cNvPicPr>
            <a:picLocks noChangeAspect="1"/>
          </p:cNvPicPr>
          <p:nvPr/>
        </p:nvPicPr>
        <p:blipFill>
          <a:blip r:embed="rId2"/>
          <a:stretch>
            <a:fillRect/>
          </a:stretch>
        </p:blipFill>
        <p:spPr>
          <a:xfrm>
            <a:off x="2432304" y="5271664"/>
            <a:ext cx="25410604" cy="15438801"/>
          </a:xfrm>
          <a:prstGeom prst="rect">
            <a:avLst/>
          </a:prstGeom>
        </p:spPr>
      </p:pic>
    </p:spTree>
    <p:extLst>
      <p:ext uri="{BB962C8B-B14F-4D97-AF65-F5344CB8AC3E}">
        <p14:creationId xmlns:p14="http://schemas.microsoft.com/office/powerpoint/2010/main" val="243816423"/>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r="2663"/>
          <a:stretch/>
        </p:blipFill>
        <p:spPr>
          <a:xfrm>
            <a:off x="-2" y="0"/>
            <a:ext cx="30275215" cy="21383625"/>
          </a:xfrm>
          <a:prstGeom prst="rect">
            <a:avLst/>
          </a:prstGeom>
        </p:spPr>
      </p:pic>
      <p:sp>
        <p:nvSpPr>
          <p:cNvPr id="2" name="Title 1"/>
          <p:cNvSpPr>
            <a:spLocks noGrp="1"/>
          </p:cNvSpPr>
          <p:nvPr>
            <p:ph type="title"/>
          </p:nvPr>
        </p:nvSpPr>
        <p:spPr>
          <a:xfrm>
            <a:off x="1162210" y="860612"/>
            <a:ext cx="9405257" cy="5374981"/>
          </a:xfrm>
        </p:spPr>
        <p:txBody>
          <a:bodyPr>
            <a:noAutofit/>
          </a:bodyPr>
          <a:lstStyle/>
          <a:p>
            <a:r>
              <a:rPr lang="en-GB" sz="12000" b="1" dirty="0"/>
              <a:t>Proposed Development Sites</a:t>
            </a:r>
          </a:p>
        </p:txBody>
      </p:sp>
      <p:sp>
        <p:nvSpPr>
          <p:cNvPr id="6" name="TextBox 5"/>
          <p:cNvSpPr txBox="1"/>
          <p:nvPr/>
        </p:nvSpPr>
        <p:spPr>
          <a:xfrm>
            <a:off x="887506" y="18341788"/>
            <a:ext cx="8875059" cy="2193806"/>
          </a:xfrm>
          <a:prstGeom prst="rect">
            <a:avLst/>
          </a:prstGeom>
          <a:noFill/>
        </p:spPr>
        <p:txBody>
          <a:bodyPr wrap="square" rtlCol="0">
            <a:spAutoFit/>
          </a:bodyPr>
          <a:lstStyle/>
          <a:p>
            <a:pPr>
              <a:lnSpc>
                <a:spcPct val="150000"/>
              </a:lnSpc>
            </a:pPr>
            <a:r>
              <a:rPr lang="en-GB" sz="4800" dirty="0"/>
              <a:t>          Proposed Sites</a:t>
            </a:r>
          </a:p>
          <a:p>
            <a:pPr>
              <a:lnSpc>
                <a:spcPct val="150000"/>
              </a:lnSpc>
            </a:pPr>
            <a:r>
              <a:rPr lang="en-GB" sz="4800" dirty="0"/>
              <a:t>          Current Settlement Area</a:t>
            </a:r>
          </a:p>
        </p:txBody>
      </p:sp>
      <p:sp>
        <p:nvSpPr>
          <p:cNvPr id="5" name="Rectangle 4"/>
          <p:cNvSpPr/>
          <p:nvPr/>
        </p:nvSpPr>
        <p:spPr>
          <a:xfrm>
            <a:off x="1162210" y="18564624"/>
            <a:ext cx="774166" cy="764561"/>
          </a:xfrm>
          <a:prstGeom prst="rect">
            <a:avLst/>
          </a:prstGeom>
          <a:solidFill>
            <a:srgbClr val="FADC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p:nvSpPr>
        <p:spPr>
          <a:xfrm>
            <a:off x="1162210" y="19711102"/>
            <a:ext cx="774166" cy="764561"/>
          </a:xfrm>
          <a:prstGeom prst="rect">
            <a:avLst/>
          </a:prstGeom>
          <a:solidFill>
            <a:srgbClr val="D47FD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p:cNvSpPr txBox="1"/>
          <p:nvPr/>
        </p:nvSpPr>
        <p:spPr>
          <a:xfrm>
            <a:off x="1162210" y="20672914"/>
            <a:ext cx="8069838" cy="461665"/>
          </a:xfrm>
          <a:prstGeom prst="rect">
            <a:avLst/>
          </a:prstGeom>
          <a:noFill/>
        </p:spPr>
        <p:txBody>
          <a:bodyPr wrap="none" rtlCol="0">
            <a:spAutoFit/>
          </a:bodyPr>
          <a:lstStyle/>
          <a:p>
            <a:r>
              <a:rPr lang="en-GB" sz="2400" i="1" dirty="0"/>
              <a:t>Contains OS data © Crown copyright and database right (2017)</a:t>
            </a:r>
            <a:endParaRPr lang="en-GB" sz="2400" dirty="0"/>
          </a:p>
        </p:txBody>
      </p:sp>
    </p:spTree>
    <p:extLst>
      <p:ext uri="{BB962C8B-B14F-4D97-AF65-F5344CB8AC3E}">
        <p14:creationId xmlns:p14="http://schemas.microsoft.com/office/powerpoint/2010/main" val="3141801847"/>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u="sng" dirty="0"/>
              <a:t>Landscape and Environment Development Policies </a:t>
            </a:r>
            <a:br>
              <a:rPr lang="en-GB" dirty="0"/>
            </a:br>
            <a:endParaRPr lang="en-GB" dirty="0"/>
          </a:p>
        </p:txBody>
      </p:sp>
      <p:sp>
        <p:nvSpPr>
          <p:cNvPr id="3" name="Content Placeholder 2"/>
          <p:cNvSpPr>
            <a:spLocks noGrp="1"/>
          </p:cNvSpPr>
          <p:nvPr>
            <p:ph idx="1"/>
          </p:nvPr>
        </p:nvSpPr>
        <p:spPr/>
        <p:txBody>
          <a:bodyPr>
            <a:normAutofit fontScale="62500" lnSpcReduction="20000"/>
          </a:bodyPr>
          <a:lstStyle/>
          <a:p>
            <a:r>
              <a:rPr lang="en-GB" b="1" dirty="0"/>
              <a:t>LE 7 Conserve Rural Village Identity </a:t>
            </a:r>
            <a:endParaRPr lang="en-GB" dirty="0"/>
          </a:p>
          <a:p>
            <a:r>
              <a:rPr lang="en-GB" b="1" dirty="0"/>
              <a:t>To preserve the rural identity of the village, the following policies will be adopted:</a:t>
            </a:r>
            <a:endParaRPr lang="en-GB" dirty="0"/>
          </a:p>
          <a:p>
            <a:r>
              <a:rPr lang="en-GB" b="1" dirty="0"/>
              <a:t>7.1 New development will conform to the local vernacular with respect to boundary identification, i.e. hedges, walls and fencing.</a:t>
            </a:r>
            <a:endParaRPr lang="en-GB" dirty="0"/>
          </a:p>
          <a:p>
            <a:r>
              <a:rPr lang="en-GB" b="1" dirty="0"/>
              <a:t>7.2 Future development of the village will incorporate the following:</a:t>
            </a:r>
            <a:endParaRPr lang="en-GB" dirty="0"/>
          </a:p>
          <a:p>
            <a:r>
              <a:rPr lang="en-GB" b="1" dirty="0"/>
              <a:t>a) Excessive signage will be avoided,</a:t>
            </a:r>
            <a:endParaRPr lang="en-GB" dirty="0"/>
          </a:p>
          <a:p>
            <a:r>
              <a:rPr lang="en-GB" b="1" dirty="0"/>
              <a:t>b) Street lighting will be minimal, sympathetic with the local setting and in line with the village identity,</a:t>
            </a:r>
            <a:endParaRPr lang="en-GB" dirty="0"/>
          </a:p>
          <a:p>
            <a:r>
              <a:rPr lang="en-GB" b="1" dirty="0"/>
              <a:t>c) New development will conserve the rural character of the roads in the village.</a:t>
            </a:r>
            <a:endParaRPr lang="en-GB" dirty="0"/>
          </a:p>
          <a:p>
            <a:r>
              <a:rPr lang="en-GB" b="1" dirty="0"/>
              <a:t>7.3 The following will be protected:</a:t>
            </a:r>
            <a:endParaRPr lang="en-GB" dirty="0"/>
          </a:p>
          <a:p>
            <a:r>
              <a:rPr lang="en-GB" b="1" dirty="0"/>
              <a:t>a) Hedges lining the front gardens on principal roads,</a:t>
            </a:r>
            <a:endParaRPr lang="en-GB" dirty="0"/>
          </a:p>
          <a:p>
            <a:r>
              <a:rPr lang="en-GB" b="1" dirty="0"/>
              <a:t>b) The open, semi-rural character of the centre of the village and village green.      </a:t>
            </a:r>
            <a:endParaRPr lang="en-GB" dirty="0"/>
          </a:p>
          <a:p>
            <a:r>
              <a:rPr lang="en-GB" b="1" dirty="0"/>
              <a:t>c) The semi-wooded areas of the village and the hedges lining the principal access roads.</a:t>
            </a:r>
            <a:endParaRPr lang="en-GB" dirty="0"/>
          </a:p>
          <a:p>
            <a:endParaRPr lang="en-GB" dirty="0"/>
          </a:p>
          <a:p>
            <a:endParaRPr lang="en-GB" dirty="0"/>
          </a:p>
          <a:p>
            <a:endParaRPr lang="en-GB" dirty="0"/>
          </a:p>
        </p:txBody>
      </p:sp>
    </p:spTree>
    <p:extLst>
      <p:ext uri="{BB962C8B-B14F-4D97-AF65-F5344CB8AC3E}">
        <p14:creationId xmlns:p14="http://schemas.microsoft.com/office/powerpoint/2010/main" val="3207531951"/>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Local Business &amp; Employment Policy</a:t>
            </a:r>
            <a:br>
              <a:rPr lang="en-GB" b="1" u="sng" dirty="0"/>
            </a:br>
            <a:endParaRPr lang="en-GB" dirty="0"/>
          </a:p>
        </p:txBody>
      </p:sp>
      <p:sp>
        <p:nvSpPr>
          <p:cNvPr id="3" name="Content Placeholder 2"/>
          <p:cNvSpPr>
            <a:spLocks noGrp="1"/>
          </p:cNvSpPr>
          <p:nvPr>
            <p:ph idx="1"/>
          </p:nvPr>
        </p:nvSpPr>
        <p:spPr/>
        <p:txBody>
          <a:bodyPr>
            <a:normAutofit fontScale="77500" lnSpcReduction="20000"/>
          </a:bodyPr>
          <a:lstStyle/>
          <a:p>
            <a:r>
              <a:rPr lang="en-GB" dirty="0"/>
              <a:t> BE1 In order to maintain the character of the village we will only support proposals both for new and existing commercial operations within the curtilage of existing commercial premises or former industrial or commercial brownfield sites which do not conflict with other planning policies.</a:t>
            </a:r>
          </a:p>
          <a:p>
            <a:r>
              <a:rPr lang="en-GB" dirty="0"/>
              <a:t>BE2 We will support the development of infrastructure and facilities which encourage the growth of home-based micro businesses.</a:t>
            </a:r>
          </a:p>
          <a:p>
            <a:r>
              <a:rPr lang="en-GB" dirty="0"/>
              <a:t>BE3 In order to limit the flow of large vehicles through the village we will not support any proposals to widen or otherwise upgrade access to industrial sites.</a:t>
            </a:r>
          </a:p>
          <a:p>
            <a:r>
              <a:rPr lang="en-GB" dirty="0"/>
              <a:t>BE4 Any commercial sites which are within 100 metres of areas of high sensitivity to development, as determined by either the Bedford Borough Council or Oakley Landscape Character Assessments, or adjacent to a housing development will be limited to B1 classification. </a:t>
            </a:r>
          </a:p>
          <a:p>
            <a:endParaRPr lang="en-GB" dirty="0"/>
          </a:p>
        </p:txBody>
      </p:sp>
    </p:spTree>
    <p:extLst>
      <p:ext uri="{BB962C8B-B14F-4D97-AF65-F5344CB8AC3E}">
        <p14:creationId xmlns:p14="http://schemas.microsoft.com/office/powerpoint/2010/main" val="367333965"/>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u="sng" dirty="0"/>
              <a:t>Landscape and Environment Development Policies </a:t>
            </a:r>
            <a:br>
              <a:rPr lang="en-GB" dirty="0"/>
            </a:br>
            <a:endParaRPr lang="en-GB" dirty="0"/>
          </a:p>
        </p:txBody>
      </p:sp>
      <p:sp>
        <p:nvSpPr>
          <p:cNvPr id="3" name="Content Placeholder 2"/>
          <p:cNvSpPr>
            <a:spLocks noGrp="1"/>
          </p:cNvSpPr>
          <p:nvPr>
            <p:ph idx="1"/>
          </p:nvPr>
        </p:nvSpPr>
        <p:spPr/>
        <p:txBody>
          <a:bodyPr>
            <a:normAutofit/>
          </a:bodyPr>
          <a:lstStyle/>
          <a:p>
            <a:r>
              <a:rPr lang="en-GB" b="1" dirty="0"/>
              <a:t>LE 8</a:t>
            </a:r>
            <a:endParaRPr lang="en-GB" dirty="0"/>
          </a:p>
          <a:p>
            <a:r>
              <a:rPr lang="en-GB" b="1" dirty="0"/>
              <a:t>8.1 No development will be allowed which will damage the woodland areas or the setting of Browns Wood and Judges Spinney.</a:t>
            </a:r>
            <a:endParaRPr lang="en-GB" dirty="0"/>
          </a:p>
          <a:p>
            <a:r>
              <a:rPr lang="en-GB" b="1" dirty="0"/>
              <a:t>8.2 No development will be allowed which will damage the long views to or from Browns Wood and Judges Spinney.</a:t>
            </a:r>
            <a:endParaRPr lang="en-GB" dirty="0"/>
          </a:p>
          <a:p>
            <a:endParaRPr lang="en-GB" dirty="0"/>
          </a:p>
          <a:p>
            <a:endParaRPr lang="en-GB" dirty="0"/>
          </a:p>
          <a:p>
            <a:endParaRPr lang="en-GB" dirty="0"/>
          </a:p>
        </p:txBody>
      </p:sp>
    </p:spTree>
    <p:extLst>
      <p:ext uri="{BB962C8B-B14F-4D97-AF65-F5344CB8AC3E}">
        <p14:creationId xmlns:p14="http://schemas.microsoft.com/office/powerpoint/2010/main" val="898798698"/>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Highways &amp; Transport Policy</a:t>
            </a:r>
            <a:br>
              <a:rPr lang="en-GB" b="1" u="sng" dirty="0"/>
            </a:br>
            <a:endParaRPr lang="en-GB" dirty="0"/>
          </a:p>
        </p:txBody>
      </p:sp>
      <p:pic>
        <p:nvPicPr>
          <p:cNvPr id="1026" name="Picture 2" descr="Oakley Station about 1900 [Z1130/8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06337" y="5998464"/>
            <a:ext cx="22594530" cy="14008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127207"/>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Highways &amp; Transport Policy</a:t>
            </a:r>
            <a:br>
              <a:rPr lang="en-GB" b="1" u="sng" dirty="0"/>
            </a:br>
            <a:endParaRPr lang="en-GB" dirty="0"/>
          </a:p>
        </p:txBody>
      </p:sp>
      <p:sp>
        <p:nvSpPr>
          <p:cNvPr id="3" name="Content Placeholder 2"/>
          <p:cNvSpPr>
            <a:spLocks noGrp="1"/>
          </p:cNvSpPr>
          <p:nvPr>
            <p:ph idx="1"/>
          </p:nvPr>
        </p:nvSpPr>
        <p:spPr/>
        <p:txBody>
          <a:bodyPr>
            <a:normAutofit lnSpcReduction="10000"/>
          </a:bodyPr>
          <a:lstStyle/>
          <a:p>
            <a:r>
              <a:rPr lang="en-GB" dirty="0"/>
              <a:t>HT1 New development will be approved where there is no significant adverse impact on traffic congestion, on-street parking and road safety.</a:t>
            </a:r>
          </a:p>
          <a:p>
            <a:r>
              <a:rPr lang="en-GB" dirty="0"/>
              <a:t>HT2 New development will keep street lighting to a minimum, sympathetic to the local setting and in line with the local identity. Excessive signage should be avoided. </a:t>
            </a:r>
          </a:p>
          <a:p>
            <a:r>
              <a:rPr lang="en-GB" dirty="0"/>
              <a:t>HT3 New development should provide or improve roads, footpaths and cycleways in the vicinity of the development to ensure safe and environmentally friendly infrastructure.</a:t>
            </a:r>
          </a:p>
          <a:p>
            <a:endParaRPr lang="en-GB" dirty="0"/>
          </a:p>
        </p:txBody>
      </p:sp>
    </p:spTree>
    <p:extLst>
      <p:ext uri="{BB962C8B-B14F-4D97-AF65-F5344CB8AC3E}">
        <p14:creationId xmlns:p14="http://schemas.microsoft.com/office/powerpoint/2010/main" val="2392540028"/>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Housing Growth Policy</a:t>
            </a:r>
            <a:br>
              <a:rPr lang="en-GB" dirty="0"/>
            </a:br>
            <a:endParaRPr lang="en-GB" dirty="0"/>
          </a:p>
        </p:txBody>
      </p:sp>
      <p:pic>
        <p:nvPicPr>
          <p:cNvPr id="3074" name="Picture 2" descr="&#10;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51701" y="5010912"/>
            <a:ext cx="22903491" cy="15316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406965"/>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Housing Growth Policy</a:t>
            </a:r>
            <a:br>
              <a:rPr lang="en-GB" dirty="0"/>
            </a:br>
            <a:endParaRPr lang="en-GB" dirty="0"/>
          </a:p>
        </p:txBody>
      </p:sp>
      <p:sp>
        <p:nvSpPr>
          <p:cNvPr id="3" name="Content Placeholder 2"/>
          <p:cNvSpPr>
            <a:spLocks noGrp="1"/>
          </p:cNvSpPr>
          <p:nvPr>
            <p:ph idx="1"/>
          </p:nvPr>
        </p:nvSpPr>
        <p:spPr/>
        <p:txBody>
          <a:bodyPr>
            <a:normAutofit lnSpcReduction="10000"/>
          </a:bodyPr>
          <a:lstStyle/>
          <a:p>
            <a:r>
              <a:rPr lang="en-GB" dirty="0"/>
              <a:t>HG 1 To enable growth within the parish</a:t>
            </a:r>
            <a:br>
              <a:rPr lang="en-GB" dirty="0"/>
            </a:br>
            <a:endParaRPr lang="en-GB" dirty="0"/>
          </a:p>
          <a:p>
            <a:pPr lvl="0"/>
            <a:r>
              <a:rPr lang="en-GB" dirty="0"/>
              <a:t>Development should prioritise Brownfield Sites first.</a:t>
            </a:r>
          </a:p>
          <a:p>
            <a:pPr lvl="0"/>
            <a:r>
              <a:rPr lang="en-GB" dirty="0"/>
              <a:t>A small development (less than 20 dwellings) or medium development (20 – 40 dwellings) may be allowed in the village envelope.</a:t>
            </a:r>
          </a:p>
          <a:p>
            <a:pPr lvl="0"/>
            <a:r>
              <a:rPr lang="en-GB" dirty="0"/>
              <a:t>A small development adjacent to the village envelope will be allowed as long as the proposals meet the proposals for mixed dwellings based on all the policies in the Plan and is consistent with the existing structure of the village.</a:t>
            </a:r>
          </a:p>
          <a:p>
            <a:endParaRPr lang="en-GB" dirty="0"/>
          </a:p>
        </p:txBody>
      </p:sp>
    </p:spTree>
    <p:extLst>
      <p:ext uri="{BB962C8B-B14F-4D97-AF65-F5344CB8AC3E}">
        <p14:creationId xmlns:p14="http://schemas.microsoft.com/office/powerpoint/2010/main" val="2099000306"/>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r="2663"/>
          <a:stretch/>
        </p:blipFill>
        <p:spPr>
          <a:xfrm>
            <a:off x="-2" y="0"/>
            <a:ext cx="30275215" cy="21383625"/>
          </a:xfrm>
          <a:prstGeom prst="rect">
            <a:avLst/>
          </a:prstGeom>
        </p:spPr>
      </p:pic>
      <p:sp>
        <p:nvSpPr>
          <p:cNvPr id="2" name="Title 1"/>
          <p:cNvSpPr>
            <a:spLocks noGrp="1"/>
          </p:cNvSpPr>
          <p:nvPr>
            <p:ph type="title"/>
          </p:nvPr>
        </p:nvSpPr>
        <p:spPr>
          <a:xfrm>
            <a:off x="1162210" y="860612"/>
            <a:ext cx="9405257" cy="5374981"/>
          </a:xfrm>
        </p:spPr>
        <p:txBody>
          <a:bodyPr>
            <a:noAutofit/>
          </a:bodyPr>
          <a:lstStyle/>
          <a:p>
            <a:r>
              <a:rPr lang="en-GB" sz="12000" b="1" dirty="0"/>
              <a:t>Proposed Development Sites</a:t>
            </a:r>
          </a:p>
        </p:txBody>
      </p:sp>
      <p:sp>
        <p:nvSpPr>
          <p:cNvPr id="6" name="TextBox 5"/>
          <p:cNvSpPr txBox="1"/>
          <p:nvPr/>
        </p:nvSpPr>
        <p:spPr>
          <a:xfrm>
            <a:off x="887506" y="18341788"/>
            <a:ext cx="8875059" cy="2193806"/>
          </a:xfrm>
          <a:prstGeom prst="rect">
            <a:avLst/>
          </a:prstGeom>
          <a:noFill/>
        </p:spPr>
        <p:txBody>
          <a:bodyPr wrap="square" rtlCol="0">
            <a:spAutoFit/>
          </a:bodyPr>
          <a:lstStyle/>
          <a:p>
            <a:pPr>
              <a:lnSpc>
                <a:spcPct val="150000"/>
              </a:lnSpc>
            </a:pPr>
            <a:r>
              <a:rPr lang="en-GB" sz="4800" dirty="0"/>
              <a:t>          Proposed Sites</a:t>
            </a:r>
          </a:p>
          <a:p>
            <a:pPr>
              <a:lnSpc>
                <a:spcPct val="150000"/>
              </a:lnSpc>
            </a:pPr>
            <a:r>
              <a:rPr lang="en-GB" sz="4800" dirty="0"/>
              <a:t>          Current Settlement Area</a:t>
            </a:r>
          </a:p>
        </p:txBody>
      </p:sp>
      <p:sp>
        <p:nvSpPr>
          <p:cNvPr id="5" name="Rectangle 4"/>
          <p:cNvSpPr/>
          <p:nvPr/>
        </p:nvSpPr>
        <p:spPr>
          <a:xfrm>
            <a:off x="1162210" y="18564624"/>
            <a:ext cx="774166" cy="764561"/>
          </a:xfrm>
          <a:prstGeom prst="rect">
            <a:avLst/>
          </a:prstGeom>
          <a:solidFill>
            <a:srgbClr val="FADC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p:nvSpPr>
        <p:spPr>
          <a:xfrm>
            <a:off x="1162210" y="19711102"/>
            <a:ext cx="774166" cy="764561"/>
          </a:xfrm>
          <a:prstGeom prst="rect">
            <a:avLst/>
          </a:prstGeom>
          <a:solidFill>
            <a:srgbClr val="D47FD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p:cNvSpPr txBox="1"/>
          <p:nvPr/>
        </p:nvSpPr>
        <p:spPr>
          <a:xfrm>
            <a:off x="1162210" y="20672914"/>
            <a:ext cx="8069838" cy="461665"/>
          </a:xfrm>
          <a:prstGeom prst="rect">
            <a:avLst/>
          </a:prstGeom>
          <a:noFill/>
        </p:spPr>
        <p:txBody>
          <a:bodyPr wrap="none" rtlCol="0">
            <a:spAutoFit/>
          </a:bodyPr>
          <a:lstStyle/>
          <a:p>
            <a:r>
              <a:rPr lang="en-GB" sz="2400" i="1" dirty="0"/>
              <a:t>Contains OS data © Crown copyright and database right (2017)</a:t>
            </a:r>
            <a:endParaRPr lang="en-GB" sz="2400" dirty="0"/>
          </a:p>
        </p:txBody>
      </p:sp>
    </p:spTree>
    <p:extLst>
      <p:ext uri="{BB962C8B-B14F-4D97-AF65-F5344CB8AC3E}">
        <p14:creationId xmlns:p14="http://schemas.microsoft.com/office/powerpoint/2010/main" val="3997716352"/>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Housing Growth Policy</a:t>
            </a:r>
            <a:endParaRPr lang="en-GB" dirty="0"/>
          </a:p>
        </p:txBody>
      </p:sp>
      <p:sp>
        <p:nvSpPr>
          <p:cNvPr id="3" name="Content Placeholder 2"/>
          <p:cNvSpPr>
            <a:spLocks noGrp="1"/>
          </p:cNvSpPr>
          <p:nvPr>
            <p:ph idx="1"/>
          </p:nvPr>
        </p:nvSpPr>
        <p:spPr/>
        <p:txBody>
          <a:bodyPr>
            <a:normAutofit fontScale="70000" lnSpcReduction="20000"/>
          </a:bodyPr>
          <a:lstStyle/>
          <a:p>
            <a:r>
              <a:rPr lang="en-GB" dirty="0"/>
              <a:t>HG 2</a:t>
            </a:r>
            <a:r>
              <a:rPr lang="en-GB" b="1" dirty="0"/>
              <a:t> </a:t>
            </a:r>
            <a:r>
              <a:rPr lang="en-GB" dirty="0"/>
              <a:t>To help identify the appropriate sites for development within the 	parish </a:t>
            </a:r>
          </a:p>
          <a:p>
            <a:pPr lvl="0"/>
            <a:r>
              <a:rPr lang="en-GB" dirty="0"/>
              <a:t>Development should be on small sites. </a:t>
            </a:r>
          </a:p>
          <a:p>
            <a:pPr lvl="0"/>
            <a:r>
              <a:rPr lang="en-GB" dirty="0"/>
              <a:t>New development should be within or adjacent to the existing settlement area(s)</a:t>
            </a:r>
          </a:p>
          <a:p>
            <a:pPr lvl="0"/>
            <a:r>
              <a:rPr lang="en-GB" dirty="0"/>
              <a:t>Development should prioritise Brownfield Sites first.</a:t>
            </a:r>
          </a:p>
          <a:p>
            <a:pPr lvl="0"/>
            <a:r>
              <a:rPr lang="en-GB" dirty="0"/>
              <a:t>Development should not have a detrimental impact on the open countryside.</a:t>
            </a:r>
            <a:r>
              <a:rPr lang="en-GB" b="1" dirty="0"/>
              <a:t> </a:t>
            </a:r>
            <a:endParaRPr lang="en-GB" dirty="0"/>
          </a:p>
          <a:p>
            <a:pPr lvl="0"/>
            <a:r>
              <a:rPr lang="en-GB" dirty="0"/>
              <a:t>Development should not have a detrimental impact on the views from the entrances and exits to and from Oakley</a:t>
            </a:r>
          </a:p>
          <a:p>
            <a:pPr lvl="0"/>
            <a:r>
              <a:rPr lang="en-GB" dirty="0"/>
              <a:t>Development should not impact on the open spaces separating Oakley from adjacent villages.</a:t>
            </a:r>
          </a:p>
          <a:p>
            <a:pPr lvl="0"/>
            <a:r>
              <a:rPr lang="en-GB" dirty="0"/>
              <a:t>The conversion of existing redundant, empty or derelict buildings to new dwellings would be supported.</a:t>
            </a:r>
          </a:p>
          <a:p>
            <a:pPr lvl="0"/>
            <a:r>
              <a:rPr lang="en-GB" dirty="0"/>
              <a:t>Any proposed development on designated green spaces will not be approved.</a:t>
            </a:r>
          </a:p>
          <a:p>
            <a:endParaRPr lang="en-GB" dirty="0"/>
          </a:p>
        </p:txBody>
      </p:sp>
    </p:spTree>
    <p:extLst>
      <p:ext uri="{BB962C8B-B14F-4D97-AF65-F5344CB8AC3E}">
        <p14:creationId xmlns:p14="http://schemas.microsoft.com/office/powerpoint/2010/main" val="2333375999"/>
      </p:ext>
    </p:extLst>
  </p:cSld>
  <p:clrMapOvr>
    <a:masterClrMapping/>
  </p:clrMapOvr>
  <mc:AlternateContent xmlns:mc="http://schemas.openxmlformats.org/markup-compatibility/2006" xmlns:p14="http://schemas.microsoft.com/office/powerpoint/2010/main">
    <mc:Choice Requires="p14">
      <p:transition spd="slow" p14:dur="2000" advTm="35000"/>
    </mc:Choice>
    <mc:Fallback xmlns="">
      <p:transition spd="slow" advTm="35000"/>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262</TotalTime>
  <Words>1506</Words>
  <Application>Microsoft Office PowerPoint</Application>
  <PresentationFormat>Custom</PresentationFormat>
  <Paragraphs>166</Paragraphs>
  <Slides>30</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Office Theme</vt:lpstr>
      <vt:lpstr>   </vt:lpstr>
      <vt:lpstr>Local Business &amp; Employment Policy </vt:lpstr>
      <vt:lpstr>Local Business &amp; Employment Policy </vt:lpstr>
      <vt:lpstr>Highways &amp; Transport Policy </vt:lpstr>
      <vt:lpstr>Highways &amp; Transport Policy </vt:lpstr>
      <vt:lpstr>Housing Growth Policy </vt:lpstr>
      <vt:lpstr>Housing Growth Policy </vt:lpstr>
      <vt:lpstr>Proposed Development Sites</vt:lpstr>
      <vt:lpstr>Housing Growth Policy</vt:lpstr>
      <vt:lpstr>Housing Growth Policy</vt:lpstr>
      <vt:lpstr>Housing Growth Policy</vt:lpstr>
      <vt:lpstr>Proposed Development Sites</vt:lpstr>
      <vt:lpstr>Housing Growth Policy</vt:lpstr>
      <vt:lpstr>Heritage Areas</vt:lpstr>
      <vt:lpstr>Heritage Policy </vt:lpstr>
      <vt:lpstr>Heritage Policy </vt:lpstr>
      <vt:lpstr>Heritage Policy </vt:lpstr>
      <vt:lpstr>Heritage Areas</vt:lpstr>
      <vt:lpstr>Local Green Spaces </vt:lpstr>
      <vt:lpstr>Green Spaces</vt:lpstr>
      <vt:lpstr>Local Green Spaces </vt:lpstr>
      <vt:lpstr>Green Spaces</vt:lpstr>
      <vt:lpstr>Landscape and Environment Development Policies  </vt:lpstr>
      <vt:lpstr>Landscape and Environment Development Policies  </vt:lpstr>
      <vt:lpstr>Proposed Development Sites</vt:lpstr>
      <vt:lpstr>Landscape and Environment Development Policies  </vt:lpstr>
      <vt:lpstr>Landscape and Environment Development Policies  </vt:lpstr>
      <vt:lpstr>Proposed Development Sites</vt:lpstr>
      <vt:lpstr>Landscape and Environment Development Policies  </vt:lpstr>
      <vt:lpstr>Landscape and Environment Development Policies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dc:creator>
  <cp:lastModifiedBy>Ann</cp:lastModifiedBy>
  <cp:revision>26</cp:revision>
  <dcterms:created xsi:type="dcterms:W3CDTF">2017-01-21T20:17:42Z</dcterms:created>
  <dcterms:modified xsi:type="dcterms:W3CDTF">2017-01-28T19:58:26Z</dcterms:modified>
</cp:coreProperties>
</file>